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Helvetica World Bold" charset="1" panose="020B0800040000020004"/>
      <p:regular r:id="rId16"/>
    </p:embeddedFont>
    <p:embeddedFont>
      <p:font typeface="Canva Sans" charset="1" panose="020B0503030501040103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jpe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22.png" Type="http://schemas.openxmlformats.org/officeDocument/2006/relationships/image"/><Relationship Id="rId24" Target="../media/image23.svg" Type="http://schemas.openxmlformats.org/officeDocument/2006/relationships/image"/><Relationship Id="rId25" Target="../media/image24.png" Type="http://schemas.openxmlformats.org/officeDocument/2006/relationships/image"/><Relationship Id="rId26" Target="../media/image25.sv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svg" Type="http://schemas.openxmlformats.org/officeDocument/2006/relationships/image"/><Relationship Id="rId11" Target="../media/image116.png" Type="http://schemas.openxmlformats.org/officeDocument/2006/relationships/image"/><Relationship Id="rId12" Target="../media/image117.svg" Type="http://schemas.openxmlformats.org/officeDocument/2006/relationships/image"/><Relationship Id="rId13" Target="../media/image122.png" Type="http://schemas.openxmlformats.org/officeDocument/2006/relationships/image"/><Relationship Id="rId14" Target="../media/image123.svg" Type="http://schemas.openxmlformats.org/officeDocument/2006/relationships/image"/><Relationship Id="rId15" Target="../media/image120.png" Type="http://schemas.openxmlformats.org/officeDocument/2006/relationships/image"/><Relationship Id="rId16" Target="../media/image121.svg" Type="http://schemas.openxmlformats.org/officeDocument/2006/relationships/image"/><Relationship Id="rId17" Target="../media/image205.png" Type="http://schemas.openxmlformats.org/officeDocument/2006/relationships/image"/><Relationship Id="rId18" Target="../media/image206.svg" Type="http://schemas.openxmlformats.org/officeDocument/2006/relationships/image"/><Relationship Id="rId19" Target="../media/image173.png" Type="http://schemas.openxmlformats.org/officeDocument/2006/relationships/image"/><Relationship Id="rId2" Target="../media/image1.jpeg" Type="http://schemas.openxmlformats.org/officeDocument/2006/relationships/image"/><Relationship Id="rId20" Target="../media/image174.svg" Type="http://schemas.openxmlformats.org/officeDocument/2006/relationships/image"/><Relationship Id="rId21" Target="../media/image207.png" Type="http://schemas.openxmlformats.org/officeDocument/2006/relationships/image"/><Relationship Id="rId22" Target="../media/image208.svg" Type="http://schemas.openxmlformats.org/officeDocument/2006/relationships/image"/><Relationship Id="rId23" Target="../media/image209.png" Type="http://schemas.openxmlformats.org/officeDocument/2006/relationships/image"/><Relationship Id="rId24" Target="../media/image210.svg" Type="http://schemas.openxmlformats.org/officeDocument/2006/relationships/image"/><Relationship Id="rId25" Target="../media/image191.png" Type="http://schemas.openxmlformats.org/officeDocument/2006/relationships/image"/><Relationship Id="rId26" Target="../media/image192.svg" Type="http://schemas.openxmlformats.org/officeDocument/2006/relationships/image"/><Relationship Id="rId27" Target="../media/image195.png" Type="http://schemas.openxmlformats.org/officeDocument/2006/relationships/image"/><Relationship Id="rId28" Target="../media/image196.svg" Type="http://schemas.openxmlformats.org/officeDocument/2006/relationships/image"/><Relationship Id="rId29" Target="../media/image211.png" Type="http://schemas.openxmlformats.org/officeDocument/2006/relationships/image"/><Relationship Id="rId3" Target="../media/image201.png" Type="http://schemas.openxmlformats.org/officeDocument/2006/relationships/image"/><Relationship Id="rId30" Target="../media/image212.svg" Type="http://schemas.openxmlformats.org/officeDocument/2006/relationships/image"/><Relationship Id="rId31" Target="../media/image164.png" Type="http://schemas.openxmlformats.org/officeDocument/2006/relationships/image"/><Relationship Id="rId32" Target="../media/image165.svg" Type="http://schemas.openxmlformats.org/officeDocument/2006/relationships/image"/><Relationship Id="rId4" Target="../media/image202.svg" Type="http://schemas.openxmlformats.org/officeDocument/2006/relationships/image"/><Relationship Id="rId5" Target="../media/image203.png" Type="http://schemas.openxmlformats.org/officeDocument/2006/relationships/image"/><Relationship Id="rId6" Target="../media/image204.svg" Type="http://schemas.openxmlformats.org/officeDocument/2006/relationships/image"/><Relationship Id="rId7" Target="../media/image118.png" Type="http://schemas.openxmlformats.org/officeDocument/2006/relationships/image"/><Relationship Id="rId8" Target="../media/image119.svg" Type="http://schemas.openxmlformats.org/officeDocument/2006/relationships/image"/><Relationship Id="rId9" Target="../media/image6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3.svg" Type="http://schemas.openxmlformats.org/officeDocument/2006/relationships/image"/><Relationship Id="rId11" Target="../media/image34.png" Type="http://schemas.openxmlformats.org/officeDocument/2006/relationships/image"/><Relationship Id="rId12" Target="../media/image35.svg" Type="http://schemas.openxmlformats.org/officeDocument/2006/relationships/image"/><Relationship Id="rId13" Target="../media/image36.png" Type="http://schemas.openxmlformats.org/officeDocument/2006/relationships/image"/><Relationship Id="rId14" Target="../media/image37.svg" Type="http://schemas.openxmlformats.org/officeDocument/2006/relationships/image"/><Relationship Id="rId15" Target="../media/image38.png" Type="http://schemas.openxmlformats.org/officeDocument/2006/relationships/image"/><Relationship Id="rId16" Target="../media/image39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40.png" Type="http://schemas.openxmlformats.org/officeDocument/2006/relationships/image"/><Relationship Id="rId2" Target="../media/image1.jpeg" Type="http://schemas.openxmlformats.org/officeDocument/2006/relationships/image"/><Relationship Id="rId20" Target="../media/image41.svg" Type="http://schemas.openxmlformats.org/officeDocument/2006/relationships/image"/><Relationship Id="rId21" Target="../media/image42.png" Type="http://schemas.openxmlformats.org/officeDocument/2006/relationships/image"/><Relationship Id="rId22" Target="../media/image43.svg" Type="http://schemas.openxmlformats.org/officeDocument/2006/relationships/image"/><Relationship Id="rId23" Target="../media/image44.png" Type="http://schemas.openxmlformats.org/officeDocument/2006/relationships/image"/><Relationship Id="rId24" Target="../media/image45.svg" Type="http://schemas.openxmlformats.org/officeDocument/2006/relationships/image"/><Relationship Id="rId25" Target="../media/image46.png" Type="http://schemas.openxmlformats.org/officeDocument/2006/relationships/image"/><Relationship Id="rId26" Target="../media/image47.svg" Type="http://schemas.openxmlformats.org/officeDocument/2006/relationships/image"/><Relationship Id="rId27" Target="../media/image48.png" Type="http://schemas.openxmlformats.org/officeDocument/2006/relationships/image"/><Relationship Id="rId28" Target="../media/image49.svg" Type="http://schemas.openxmlformats.org/officeDocument/2006/relationships/image"/><Relationship Id="rId3" Target="../media/image26.png" Type="http://schemas.openxmlformats.org/officeDocument/2006/relationships/image"/><Relationship Id="rId4" Target="../media/image27.svg" Type="http://schemas.openxmlformats.org/officeDocument/2006/relationships/image"/><Relationship Id="rId5" Target="../media/image28.png" Type="http://schemas.openxmlformats.org/officeDocument/2006/relationships/image"/><Relationship Id="rId6" Target="../media/image29.svg" Type="http://schemas.openxmlformats.org/officeDocument/2006/relationships/image"/><Relationship Id="rId7" Target="../media/image30.png" Type="http://schemas.openxmlformats.org/officeDocument/2006/relationships/image"/><Relationship Id="rId8" Target="../media/image31.sv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7.svg" Type="http://schemas.openxmlformats.org/officeDocument/2006/relationships/image"/><Relationship Id="rId11" Target="../media/image58.png" Type="http://schemas.openxmlformats.org/officeDocument/2006/relationships/image"/><Relationship Id="rId12" Target="../media/image59.svg" Type="http://schemas.openxmlformats.org/officeDocument/2006/relationships/image"/><Relationship Id="rId13" Target="../media/image60.png" Type="http://schemas.openxmlformats.org/officeDocument/2006/relationships/image"/><Relationship Id="rId14" Target="../media/image61.svg" Type="http://schemas.openxmlformats.org/officeDocument/2006/relationships/image"/><Relationship Id="rId15" Target="../media/image62.png" Type="http://schemas.openxmlformats.org/officeDocument/2006/relationships/image"/><Relationship Id="rId16" Target="../media/image63.svg" Type="http://schemas.openxmlformats.org/officeDocument/2006/relationships/image"/><Relationship Id="rId17" Target="../media/image64.png" Type="http://schemas.openxmlformats.org/officeDocument/2006/relationships/image"/><Relationship Id="rId18" Target="../media/image65.svg" Type="http://schemas.openxmlformats.org/officeDocument/2006/relationships/image"/><Relationship Id="rId19" Target="../media/image66.png" Type="http://schemas.openxmlformats.org/officeDocument/2006/relationships/image"/><Relationship Id="rId2" Target="../media/image1.jpeg" Type="http://schemas.openxmlformats.org/officeDocument/2006/relationships/image"/><Relationship Id="rId20" Target="../media/image67.svg" Type="http://schemas.openxmlformats.org/officeDocument/2006/relationships/image"/><Relationship Id="rId21" Target="../media/image68.png" Type="http://schemas.openxmlformats.org/officeDocument/2006/relationships/image"/><Relationship Id="rId22" Target="../media/image69.svg" Type="http://schemas.openxmlformats.org/officeDocument/2006/relationships/image"/><Relationship Id="rId23" Target="../media/image70.png" Type="http://schemas.openxmlformats.org/officeDocument/2006/relationships/image"/><Relationship Id="rId24" Target="../media/image71.svg" Type="http://schemas.openxmlformats.org/officeDocument/2006/relationships/image"/><Relationship Id="rId25" Target="../media/image72.png" Type="http://schemas.openxmlformats.org/officeDocument/2006/relationships/image"/><Relationship Id="rId26" Target="../media/image73.svg" Type="http://schemas.openxmlformats.org/officeDocument/2006/relationships/image"/><Relationship Id="rId27" Target="../media/image74.png" Type="http://schemas.openxmlformats.org/officeDocument/2006/relationships/image"/><Relationship Id="rId28" Target="../media/image75.svg" Type="http://schemas.openxmlformats.org/officeDocument/2006/relationships/image"/><Relationship Id="rId29" Target="../media/image76.png" Type="http://schemas.openxmlformats.org/officeDocument/2006/relationships/image"/><Relationship Id="rId3" Target="../media/image50.png" Type="http://schemas.openxmlformats.org/officeDocument/2006/relationships/image"/><Relationship Id="rId30" Target="../media/image77.svg" Type="http://schemas.openxmlformats.org/officeDocument/2006/relationships/image"/><Relationship Id="rId31" Target="../media/image78.png" Type="http://schemas.openxmlformats.org/officeDocument/2006/relationships/image"/><Relationship Id="rId32" Target="../media/image79.svg" Type="http://schemas.openxmlformats.org/officeDocument/2006/relationships/image"/><Relationship Id="rId33" Target="../media/image10.png" Type="http://schemas.openxmlformats.org/officeDocument/2006/relationships/image"/><Relationship Id="rId34" Target="../media/image11.svg" Type="http://schemas.openxmlformats.org/officeDocument/2006/relationships/image"/><Relationship Id="rId35" Target="../media/image80.png" Type="http://schemas.openxmlformats.org/officeDocument/2006/relationships/image"/><Relationship Id="rId36" Target="../media/image81.svg" Type="http://schemas.openxmlformats.org/officeDocument/2006/relationships/image"/><Relationship Id="rId37" Target="../media/image82.png" Type="http://schemas.openxmlformats.org/officeDocument/2006/relationships/image"/><Relationship Id="rId38" Target="../media/image83.svg" Type="http://schemas.openxmlformats.org/officeDocument/2006/relationships/image"/><Relationship Id="rId39" Target="../media/image84.png" Type="http://schemas.openxmlformats.org/officeDocument/2006/relationships/image"/><Relationship Id="rId4" Target="../media/image51.svg" Type="http://schemas.openxmlformats.org/officeDocument/2006/relationships/image"/><Relationship Id="rId40" Target="../media/image85.svg" Type="http://schemas.openxmlformats.org/officeDocument/2006/relationships/image"/><Relationship Id="rId41" Target="../media/image86.png" Type="http://schemas.openxmlformats.org/officeDocument/2006/relationships/image"/><Relationship Id="rId42" Target="../media/image87.svg" Type="http://schemas.openxmlformats.org/officeDocument/2006/relationships/image"/><Relationship Id="rId43" Target="../media/image88.png" Type="http://schemas.openxmlformats.org/officeDocument/2006/relationships/image"/><Relationship Id="rId44" Target="../media/image89.svg" Type="http://schemas.openxmlformats.org/officeDocument/2006/relationships/image"/><Relationship Id="rId45" Target="../media/image90.png" Type="http://schemas.openxmlformats.org/officeDocument/2006/relationships/image"/><Relationship Id="rId46" Target="../media/image91.svg" Type="http://schemas.openxmlformats.org/officeDocument/2006/relationships/image"/><Relationship Id="rId47" Target="../media/image92.png" Type="http://schemas.openxmlformats.org/officeDocument/2006/relationships/image"/><Relationship Id="rId48" Target="../media/image93.svg" Type="http://schemas.openxmlformats.org/officeDocument/2006/relationships/image"/><Relationship Id="rId49" Target="../media/image94.png" Type="http://schemas.openxmlformats.org/officeDocument/2006/relationships/image"/><Relationship Id="rId5" Target="../media/image52.png" Type="http://schemas.openxmlformats.org/officeDocument/2006/relationships/image"/><Relationship Id="rId50" Target="../media/image95.sv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Relationship Id="rId9" Target="../media/image56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1.svg" Type="http://schemas.openxmlformats.org/officeDocument/2006/relationships/image"/><Relationship Id="rId11" Target="../media/image102.png" Type="http://schemas.openxmlformats.org/officeDocument/2006/relationships/image"/><Relationship Id="rId12" Target="../media/image103.svg" Type="http://schemas.openxmlformats.org/officeDocument/2006/relationships/image"/><Relationship Id="rId13" Target="../media/image104.png" Type="http://schemas.openxmlformats.org/officeDocument/2006/relationships/image"/><Relationship Id="rId14" Target="../media/image105.svg" Type="http://schemas.openxmlformats.org/officeDocument/2006/relationships/image"/><Relationship Id="rId15" Target="../media/image106.png" Type="http://schemas.openxmlformats.org/officeDocument/2006/relationships/image"/><Relationship Id="rId16" Target="../media/image107.svg" Type="http://schemas.openxmlformats.org/officeDocument/2006/relationships/image"/><Relationship Id="rId17" Target="../media/image108.png" Type="http://schemas.openxmlformats.org/officeDocument/2006/relationships/image"/><Relationship Id="rId18" Target="../media/image109.svg" Type="http://schemas.openxmlformats.org/officeDocument/2006/relationships/image"/><Relationship Id="rId19" Target="../media/image110.png" Type="http://schemas.openxmlformats.org/officeDocument/2006/relationships/image"/><Relationship Id="rId2" Target="../media/image1.jpeg" Type="http://schemas.openxmlformats.org/officeDocument/2006/relationships/image"/><Relationship Id="rId20" Target="../media/image111.sv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Relationship Id="rId5" Target="../media/image96.png" Type="http://schemas.openxmlformats.org/officeDocument/2006/relationships/image"/><Relationship Id="rId6" Target="../media/image97.svg" Type="http://schemas.openxmlformats.org/officeDocument/2006/relationships/image"/><Relationship Id="rId7" Target="../media/image98.png" Type="http://schemas.openxmlformats.org/officeDocument/2006/relationships/image"/><Relationship Id="rId8" Target="../media/image99.svg" Type="http://schemas.openxmlformats.org/officeDocument/2006/relationships/image"/><Relationship Id="rId9" Target="../media/image10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7.svg" Type="http://schemas.openxmlformats.org/officeDocument/2006/relationships/image"/><Relationship Id="rId11" Target="../media/image118.png" Type="http://schemas.openxmlformats.org/officeDocument/2006/relationships/image"/><Relationship Id="rId12" Target="../media/image119.svg" Type="http://schemas.openxmlformats.org/officeDocument/2006/relationships/image"/><Relationship Id="rId13" Target="../media/image120.png" Type="http://schemas.openxmlformats.org/officeDocument/2006/relationships/image"/><Relationship Id="rId14" Target="../media/image121.svg" Type="http://schemas.openxmlformats.org/officeDocument/2006/relationships/image"/><Relationship Id="rId15" Target="../media/image122.png" Type="http://schemas.openxmlformats.org/officeDocument/2006/relationships/image"/><Relationship Id="rId16" Target="../media/image123.svg" Type="http://schemas.openxmlformats.org/officeDocument/2006/relationships/image"/><Relationship Id="rId17" Target="../media/image124.png" Type="http://schemas.openxmlformats.org/officeDocument/2006/relationships/image"/><Relationship Id="rId18" Target="../media/image125.svg" Type="http://schemas.openxmlformats.org/officeDocument/2006/relationships/image"/><Relationship Id="rId19" Target="../media/image126.png" Type="http://schemas.openxmlformats.org/officeDocument/2006/relationships/image"/><Relationship Id="rId2" Target="../media/image1.jpeg" Type="http://schemas.openxmlformats.org/officeDocument/2006/relationships/image"/><Relationship Id="rId20" Target="../media/image127.svg" Type="http://schemas.openxmlformats.org/officeDocument/2006/relationships/image"/><Relationship Id="rId21" Target="../media/image128.png" Type="http://schemas.openxmlformats.org/officeDocument/2006/relationships/image"/><Relationship Id="rId22" Target="../media/image129.svg" Type="http://schemas.openxmlformats.org/officeDocument/2006/relationships/image"/><Relationship Id="rId23" Target="../media/image8.png" Type="http://schemas.openxmlformats.org/officeDocument/2006/relationships/image"/><Relationship Id="rId24" Target="../media/image9.svg" Type="http://schemas.openxmlformats.org/officeDocument/2006/relationships/image"/><Relationship Id="rId25" Target="../media/image130.png" Type="http://schemas.openxmlformats.org/officeDocument/2006/relationships/image"/><Relationship Id="rId26" Target="../media/image131.svg" Type="http://schemas.openxmlformats.org/officeDocument/2006/relationships/image"/><Relationship Id="rId27" Target="../media/image132.png" Type="http://schemas.openxmlformats.org/officeDocument/2006/relationships/image"/><Relationship Id="rId28" Target="../media/image133.svg" Type="http://schemas.openxmlformats.org/officeDocument/2006/relationships/image"/><Relationship Id="rId29" Target="../media/image134.png" Type="http://schemas.openxmlformats.org/officeDocument/2006/relationships/image"/><Relationship Id="rId3" Target="../media/image112.png" Type="http://schemas.openxmlformats.org/officeDocument/2006/relationships/image"/><Relationship Id="rId30" Target="../media/image135.svg" Type="http://schemas.openxmlformats.org/officeDocument/2006/relationships/image"/><Relationship Id="rId31" Target="../media/image136.png" Type="http://schemas.openxmlformats.org/officeDocument/2006/relationships/image"/><Relationship Id="rId32" Target="../media/image137.svg" Type="http://schemas.openxmlformats.org/officeDocument/2006/relationships/image"/><Relationship Id="rId4" Target="../media/image113.svg" Type="http://schemas.openxmlformats.org/officeDocument/2006/relationships/image"/><Relationship Id="rId5" Target="../media/image114.png" Type="http://schemas.openxmlformats.org/officeDocument/2006/relationships/image"/><Relationship Id="rId6" Target="../media/image115.svg" Type="http://schemas.openxmlformats.org/officeDocument/2006/relationships/image"/><Relationship Id="rId7" Target="../media/image64.png" Type="http://schemas.openxmlformats.org/officeDocument/2006/relationships/image"/><Relationship Id="rId8" Target="../media/image65.svg" Type="http://schemas.openxmlformats.org/officeDocument/2006/relationships/image"/><Relationship Id="rId9" Target="../media/image116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5.svg" Type="http://schemas.openxmlformats.org/officeDocument/2006/relationships/image"/><Relationship Id="rId11" Target="../media/image146.png" Type="http://schemas.openxmlformats.org/officeDocument/2006/relationships/image"/><Relationship Id="rId12" Target="../media/image147.svg" Type="http://schemas.openxmlformats.org/officeDocument/2006/relationships/image"/><Relationship Id="rId13" Target="../media/image148.png" Type="http://schemas.openxmlformats.org/officeDocument/2006/relationships/image"/><Relationship Id="rId14" Target="../media/image149.svg" Type="http://schemas.openxmlformats.org/officeDocument/2006/relationships/image"/><Relationship Id="rId15" Target="../media/image150.png" Type="http://schemas.openxmlformats.org/officeDocument/2006/relationships/image"/><Relationship Id="rId16" Target="../media/image151.svg" Type="http://schemas.openxmlformats.org/officeDocument/2006/relationships/image"/><Relationship Id="rId17" Target="../media/image110.png" Type="http://schemas.openxmlformats.org/officeDocument/2006/relationships/image"/><Relationship Id="rId18" Target="../media/image111.svg" Type="http://schemas.openxmlformats.org/officeDocument/2006/relationships/image"/><Relationship Id="rId19" Target="../media/image152.png" Type="http://schemas.openxmlformats.org/officeDocument/2006/relationships/image"/><Relationship Id="rId2" Target="../media/image1.jpeg" Type="http://schemas.openxmlformats.org/officeDocument/2006/relationships/image"/><Relationship Id="rId20" Target="../media/image153.svg" Type="http://schemas.openxmlformats.org/officeDocument/2006/relationships/image"/><Relationship Id="rId3" Target="../media/image138.png" Type="http://schemas.openxmlformats.org/officeDocument/2006/relationships/image"/><Relationship Id="rId4" Target="../media/image139.svg" Type="http://schemas.openxmlformats.org/officeDocument/2006/relationships/image"/><Relationship Id="rId5" Target="../media/image140.png" Type="http://schemas.openxmlformats.org/officeDocument/2006/relationships/image"/><Relationship Id="rId6" Target="../media/image141.svg" Type="http://schemas.openxmlformats.org/officeDocument/2006/relationships/image"/><Relationship Id="rId7" Target="../media/image142.png" Type="http://schemas.openxmlformats.org/officeDocument/2006/relationships/image"/><Relationship Id="rId8" Target="../media/image143.svg" Type="http://schemas.openxmlformats.org/officeDocument/2006/relationships/image"/><Relationship Id="rId9" Target="../media/image144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57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58.png" Type="http://schemas.openxmlformats.org/officeDocument/2006/relationships/image"/><Relationship Id="rId14" Target="../media/image159.svg" Type="http://schemas.openxmlformats.org/officeDocument/2006/relationships/image"/><Relationship Id="rId15" Target="../media/image160.png" Type="http://schemas.openxmlformats.org/officeDocument/2006/relationships/image"/><Relationship Id="rId16" Target="../media/image161.svg" Type="http://schemas.openxmlformats.org/officeDocument/2006/relationships/image"/><Relationship Id="rId17" Target="../media/image162.png" Type="http://schemas.openxmlformats.org/officeDocument/2006/relationships/image"/><Relationship Id="rId18" Target="../media/image163.svg" Type="http://schemas.openxmlformats.org/officeDocument/2006/relationships/image"/><Relationship Id="rId19" Target="../media/image164.png" Type="http://schemas.openxmlformats.org/officeDocument/2006/relationships/image"/><Relationship Id="rId2" Target="../media/image1.jpeg" Type="http://schemas.openxmlformats.org/officeDocument/2006/relationships/image"/><Relationship Id="rId20" Target="../media/image165.svg" Type="http://schemas.openxmlformats.org/officeDocument/2006/relationships/image"/><Relationship Id="rId3" Target="../media/image6.png" Type="http://schemas.openxmlformats.org/officeDocument/2006/relationships/image"/><Relationship Id="rId4" Target="../media/image7.svg" Type="http://schemas.openxmlformats.org/officeDocument/2006/relationships/image"/><Relationship Id="rId5" Target="../media/image154.png" Type="http://schemas.openxmlformats.org/officeDocument/2006/relationships/image"/><Relationship Id="rId6" Target="../media/image155.svg" Type="http://schemas.openxmlformats.org/officeDocument/2006/relationships/image"/><Relationship Id="rId7" Target="../media/image82.png" Type="http://schemas.openxmlformats.org/officeDocument/2006/relationships/image"/><Relationship Id="rId8" Target="../media/image83.svg" Type="http://schemas.openxmlformats.org/officeDocument/2006/relationships/image"/><Relationship Id="rId9" Target="../media/image15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9.png" Type="http://schemas.openxmlformats.org/officeDocument/2006/relationships/image"/><Relationship Id="rId11" Target="../media/image170.svg" Type="http://schemas.openxmlformats.org/officeDocument/2006/relationships/image"/><Relationship Id="rId12" Target="../media/image118.png" Type="http://schemas.openxmlformats.org/officeDocument/2006/relationships/image"/><Relationship Id="rId13" Target="../media/image119.svg" Type="http://schemas.openxmlformats.org/officeDocument/2006/relationships/image"/><Relationship Id="rId14" Target="../media/image120.png" Type="http://schemas.openxmlformats.org/officeDocument/2006/relationships/image"/><Relationship Id="rId15" Target="../media/image121.svg" Type="http://schemas.openxmlformats.org/officeDocument/2006/relationships/image"/><Relationship Id="rId16" Target="../media/image171.png" Type="http://schemas.openxmlformats.org/officeDocument/2006/relationships/image"/><Relationship Id="rId17" Target="../media/image172.svg" Type="http://schemas.openxmlformats.org/officeDocument/2006/relationships/image"/><Relationship Id="rId18" Target="../media/image122.png" Type="http://schemas.openxmlformats.org/officeDocument/2006/relationships/image"/><Relationship Id="rId19" Target="../media/image123.svg" Type="http://schemas.openxmlformats.org/officeDocument/2006/relationships/image"/><Relationship Id="rId2" Target="../media/image1.jpeg" Type="http://schemas.openxmlformats.org/officeDocument/2006/relationships/image"/><Relationship Id="rId20" Target="../media/image173.png" Type="http://schemas.openxmlformats.org/officeDocument/2006/relationships/image"/><Relationship Id="rId21" Target="../media/image174.svg" Type="http://schemas.openxmlformats.org/officeDocument/2006/relationships/image"/><Relationship Id="rId22" Target="../media/image100.png" Type="http://schemas.openxmlformats.org/officeDocument/2006/relationships/image"/><Relationship Id="rId23" Target="../media/image101.svg" Type="http://schemas.openxmlformats.org/officeDocument/2006/relationships/image"/><Relationship Id="rId24" Target="../media/image16.png" Type="http://schemas.openxmlformats.org/officeDocument/2006/relationships/image"/><Relationship Id="rId25" Target="../media/image17.svg" Type="http://schemas.openxmlformats.org/officeDocument/2006/relationships/image"/><Relationship Id="rId26" Target="../media/image86.png" Type="http://schemas.openxmlformats.org/officeDocument/2006/relationships/image"/><Relationship Id="rId27" Target="../media/image87.svg" Type="http://schemas.openxmlformats.org/officeDocument/2006/relationships/image"/><Relationship Id="rId28" Target="../media/image175.png" Type="http://schemas.openxmlformats.org/officeDocument/2006/relationships/image"/><Relationship Id="rId29" Target="../media/image176.svg" Type="http://schemas.openxmlformats.org/officeDocument/2006/relationships/image"/><Relationship Id="rId3" Target="../media/image166.jpeg" Type="http://schemas.openxmlformats.org/officeDocument/2006/relationships/image"/><Relationship Id="rId30" Target="../media/image106.png" Type="http://schemas.openxmlformats.org/officeDocument/2006/relationships/image"/><Relationship Id="rId31" Target="../media/image107.svg" Type="http://schemas.openxmlformats.org/officeDocument/2006/relationships/image"/><Relationship Id="rId4" Target="../media/image167.png" Type="http://schemas.openxmlformats.org/officeDocument/2006/relationships/image"/><Relationship Id="rId5" Target="../media/image168.svg" Type="http://schemas.openxmlformats.org/officeDocument/2006/relationships/image"/><Relationship Id="rId6" Target="../media/image64.png" Type="http://schemas.openxmlformats.org/officeDocument/2006/relationships/image"/><Relationship Id="rId7" Target="../media/image65.svg" Type="http://schemas.openxmlformats.org/officeDocument/2006/relationships/image"/><Relationship Id="rId8" Target="../media/image116.png" Type="http://schemas.openxmlformats.org/officeDocument/2006/relationships/image"/><Relationship Id="rId9" Target="../media/image117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84.svg" Type="http://schemas.openxmlformats.org/officeDocument/2006/relationships/image"/><Relationship Id="rId11" Target="../media/image185.png" Type="http://schemas.openxmlformats.org/officeDocument/2006/relationships/image"/><Relationship Id="rId12" Target="../media/image186.svg" Type="http://schemas.openxmlformats.org/officeDocument/2006/relationships/image"/><Relationship Id="rId13" Target="../media/image187.png" Type="http://schemas.openxmlformats.org/officeDocument/2006/relationships/image"/><Relationship Id="rId14" Target="../media/image188.svg" Type="http://schemas.openxmlformats.org/officeDocument/2006/relationships/image"/><Relationship Id="rId15" Target="../media/image126.png" Type="http://schemas.openxmlformats.org/officeDocument/2006/relationships/image"/><Relationship Id="rId16" Target="../media/image127.svg" Type="http://schemas.openxmlformats.org/officeDocument/2006/relationships/image"/><Relationship Id="rId17" Target="../media/image189.png" Type="http://schemas.openxmlformats.org/officeDocument/2006/relationships/image"/><Relationship Id="rId18" Target="../media/image190.svg" Type="http://schemas.openxmlformats.org/officeDocument/2006/relationships/image"/><Relationship Id="rId19" Target="../media/image191.png" Type="http://schemas.openxmlformats.org/officeDocument/2006/relationships/image"/><Relationship Id="rId2" Target="../media/image1.jpeg" Type="http://schemas.openxmlformats.org/officeDocument/2006/relationships/image"/><Relationship Id="rId20" Target="../media/image192.svg" Type="http://schemas.openxmlformats.org/officeDocument/2006/relationships/image"/><Relationship Id="rId21" Target="../media/image193.png" Type="http://schemas.openxmlformats.org/officeDocument/2006/relationships/image"/><Relationship Id="rId22" Target="../media/image194.svg" Type="http://schemas.openxmlformats.org/officeDocument/2006/relationships/image"/><Relationship Id="rId23" Target="../media/image195.png" Type="http://schemas.openxmlformats.org/officeDocument/2006/relationships/image"/><Relationship Id="rId24" Target="../media/image196.svg" Type="http://schemas.openxmlformats.org/officeDocument/2006/relationships/image"/><Relationship Id="rId25" Target="../media/image197.png" Type="http://schemas.openxmlformats.org/officeDocument/2006/relationships/image"/><Relationship Id="rId26" Target="../media/image198.svg" Type="http://schemas.openxmlformats.org/officeDocument/2006/relationships/image"/><Relationship Id="rId27" Target="../media/image199.png" Type="http://schemas.openxmlformats.org/officeDocument/2006/relationships/image"/><Relationship Id="rId28" Target="../media/image200.svg" Type="http://schemas.openxmlformats.org/officeDocument/2006/relationships/image"/><Relationship Id="rId29" Target="../media/image156.png" Type="http://schemas.openxmlformats.org/officeDocument/2006/relationships/image"/><Relationship Id="rId3" Target="../media/image177.png" Type="http://schemas.openxmlformats.org/officeDocument/2006/relationships/image"/><Relationship Id="rId30" Target="../media/image157.svg" Type="http://schemas.openxmlformats.org/officeDocument/2006/relationships/image"/><Relationship Id="rId31" Target="../media/image150.png" Type="http://schemas.openxmlformats.org/officeDocument/2006/relationships/image"/><Relationship Id="rId32" Target="../media/image151.svg" Type="http://schemas.openxmlformats.org/officeDocument/2006/relationships/image"/><Relationship Id="rId33" Target="../media/image110.png" Type="http://schemas.openxmlformats.org/officeDocument/2006/relationships/image"/><Relationship Id="rId34" Target="../media/image111.svg" Type="http://schemas.openxmlformats.org/officeDocument/2006/relationships/image"/><Relationship Id="rId4" Target="../media/image178.svg" Type="http://schemas.openxmlformats.org/officeDocument/2006/relationships/image"/><Relationship Id="rId5" Target="../media/image179.png" Type="http://schemas.openxmlformats.org/officeDocument/2006/relationships/image"/><Relationship Id="rId6" Target="../media/image180.svg" Type="http://schemas.openxmlformats.org/officeDocument/2006/relationships/image"/><Relationship Id="rId7" Target="../media/image181.png" Type="http://schemas.openxmlformats.org/officeDocument/2006/relationships/image"/><Relationship Id="rId8" Target="../media/image182.svg" Type="http://schemas.openxmlformats.org/officeDocument/2006/relationships/image"/><Relationship Id="rId9" Target="../media/image183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689554" y="3643080"/>
            <a:ext cx="2460140" cy="4920281"/>
          </a:xfrm>
          <a:custGeom>
            <a:avLst/>
            <a:gdLst/>
            <a:ahLst/>
            <a:cxnLst/>
            <a:rect r="r" b="b" t="t" l="l"/>
            <a:pathLst>
              <a:path h="4920281" w="2460140">
                <a:moveTo>
                  <a:pt x="0" y="0"/>
                </a:moveTo>
                <a:lnTo>
                  <a:pt x="2460141" y="0"/>
                </a:lnTo>
                <a:lnTo>
                  <a:pt x="2460141" y="4920281"/>
                </a:lnTo>
                <a:lnTo>
                  <a:pt x="0" y="4920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true" rot="0">
            <a:off x="9138305" y="3643080"/>
            <a:ext cx="2460140" cy="4920281"/>
          </a:xfrm>
          <a:custGeom>
            <a:avLst/>
            <a:gdLst/>
            <a:ahLst/>
            <a:cxnLst/>
            <a:rect r="r" b="b" t="t" l="l"/>
            <a:pathLst>
              <a:path h="4920281" w="2460140">
                <a:moveTo>
                  <a:pt x="2460141" y="4920281"/>
                </a:moveTo>
                <a:lnTo>
                  <a:pt x="0" y="4920281"/>
                </a:lnTo>
                <a:lnTo>
                  <a:pt x="0" y="0"/>
                </a:lnTo>
                <a:lnTo>
                  <a:pt x="2460141" y="0"/>
                </a:lnTo>
                <a:lnTo>
                  <a:pt x="2460141" y="4920281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482040" y="3306625"/>
            <a:ext cx="1836875" cy="1836875"/>
          </a:xfrm>
          <a:custGeom>
            <a:avLst/>
            <a:gdLst/>
            <a:ahLst/>
            <a:cxnLst/>
            <a:rect r="r" b="b" t="t" l="l"/>
            <a:pathLst>
              <a:path h="1836875" w="1836875">
                <a:moveTo>
                  <a:pt x="0" y="0"/>
                </a:moveTo>
                <a:lnTo>
                  <a:pt x="1836875" y="0"/>
                </a:lnTo>
                <a:lnTo>
                  <a:pt x="1836875" y="1836875"/>
                </a:lnTo>
                <a:lnTo>
                  <a:pt x="0" y="1836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707781" y="3448645"/>
            <a:ext cx="1321189" cy="1321189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514B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H="true">
            <a:off x="12045806" y="6122216"/>
            <a:ext cx="1402552" cy="0"/>
          </a:xfrm>
          <a:prstGeom prst="line">
            <a:avLst/>
          </a:prstGeom>
          <a:ln cap="flat" w="19050">
            <a:solidFill>
              <a:srgbClr val="DD80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0" id="10"/>
          <p:cNvSpPr/>
          <p:nvPr/>
        </p:nvSpPr>
        <p:spPr>
          <a:xfrm flipH="false" flipV="false" rot="0">
            <a:off x="10668537" y="5236916"/>
            <a:ext cx="1836875" cy="1836875"/>
          </a:xfrm>
          <a:custGeom>
            <a:avLst/>
            <a:gdLst/>
            <a:ahLst/>
            <a:cxnLst/>
            <a:rect r="r" b="b" t="t" l="l"/>
            <a:pathLst>
              <a:path h="1836875" w="1836875">
                <a:moveTo>
                  <a:pt x="0" y="0"/>
                </a:moveTo>
                <a:lnTo>
                  <a:pt x="1836876" y="0"/>
                </a:lnTo>
                <a:lnTo>
                  <a:pt x="1836876" y="1836876"/>
                </a:lnTo>
                <a:lnTo>
                  <a:pt x="0" y="18368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397345" y="7193136"/>
            <a:ext cx="1836875" cy="1836875"/>
          </a:xfrm>
          <a:custGeom>
            <a:avLst/>
            <a:gdLst/>
            <a:ahLst/>
            <a:cxnLst/>
            <a:rect r="r" b="b" t="t" l="l"/>
            <a:pathLst>
              <a:path h="1836875" w="1836875">
                <a:moveTo>
                  <a:pt x="0" y="0"/>
                </a:moveTo>
                <a:lnTo>
                  <a:pt x="1836875" y="0"/>
                </a:lnTo>
                <a:lnTo>
                  <a:pt x="1836875" y="1836875"/>
                </a:lnTo>
                <a:lnTo>
                  <a:pt x="0" y="1836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082355" y="7193136"/>
            <a:ext cx="1836875" cy="1836875"/>
          </a:xfrm>
          <a:custGeom>
            <a:avLst/>
            <a:gdLst/>
            <a:ahLst/>
            <a:cxnLst/>
            <a:rect r="r" b="b" t="t" l="l"/>
            <a:pathLst>
              <a:path h="1836875" w="1836875">
                <a:moveTo>
                  <a:pt x="0" y="0"/>
                </a:moveTo>
                <a:lnTo>
                  <a:pt x="1836875" y="0"/>
                </a:lnTo>
                <a:lnTo>
                  <a:pt x="1836875" y="1836875"/>
                </a:lnTo>
                <a:lnTo>
                  <a:pt x="0" y="1836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937851" y="5442626"/>
            <a:ext cx="1321189" cy="1321189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8033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 flipH="true">
            <a:off x="4841544" y="6122216"/>
            <a:ext cx="1616258" cy="0"/>
          </a:xfrm>
          <a:prstGeom prst="line">
            <a:avLst/>
          </a:prstGeom>
          <a:ln cap="flat" w="19050">
            <a:solidFill>
              <a:srgbClr val="44A7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5791859" y="5236916"/>
            <a:ext cx="1836875" cy="1836875"/>
          </a:xfrm>
          <a:custGeom>
            <a:avLst/>
            <a:gdLst/>
            <a:ahLst/>
            <a:cxnLst/>
            <a:rect r="r" b="b" t="t" l="l"/>
            <a:pathLst>
              <a:path h="1836875" w="1836875">
                <a:moveTo>
                  <a:pt x="0" y="0"/>
                </a:moveTo>
                <a:lnTo>
                  <a:pt x="1836875" y="0"/>
                </a:lnTo>
                <a:lnTo>
                  <a:pt x="1836875" y="1836876"/>
                </a:lnTo>
                <a:lnTo>
                  <a:pt x="0" y="18368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6028960" y="5442626"/>
            <a:ext cx="1321189" cy="1321189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A796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H="true" flipV="true">
            <a:off x="10906693" y="8351170"/>
            <a:ext cx="915457" cy="601682"/>
          </a:xfrm>
          <a:prstGeom prst="line">
            <a:avLst/>
          </a:prstGeom>
          <a:ln cap="flat" w="19050">
            <a:solidFill>
              <a:srgbClr val="18738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2" id="22"/>
          <p:cNvGrpSpPr/>
          <p:nvPr/>
        </p:nvGrpSpPr>
        <p:grpSpPr>
          <a:xfrm rot="0">
            <a:off x="9707781" y="7450979"/>
            <a:ext cx="1321189" cy="1321189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7012308" y="3306625"/>
            <a:ext cx="1836875" cy="1836875"/>
          </a:xfrm>
          <a:custGeom>
            <a:avLst/>
            <a:gdLst/>
            <a:ahLst/>
            <a:cxnLst/>
            <a:rect r="r" b="b" t="t" l="l"/>
            <a:pathLst>
              <a:path h="1836875" w="1836875">
                <a:moveTo>
                  <a:pt x="0" y="0"/>
                </a:moveTo>
                <a:lnTo>
                  <a:pt x="1836875" y="0"/>
                </a:lnTo>
                <a:lnTo>
                  <a:pt x="1836875" y="1836875"/>
                </a:lnTo>
                <a:lnTo>
                  <a:pt x="0" y="1836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26" id="26"/>
          <p:cNvSpPr/>
          <p:nvPr/>
        </p:nvSpPr>
        <p:spPr>
          <a:xfrm>
            <a:off x="6429461" y="3229886"/>
            <a:ext cx="915457" cy="601682"/>
          </a:xfrm>
          <a:prstGeom prst="line">
            <a:avLst/>
          </a:prstGeom>
          <a:ln cap="flat" w="19050">
            <a:solidFill>
              <a:srgbClr val="18738C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7" id="27"/>
          <p:cNvGrpSpPr/>
          <p:nvPr/>
        </p:nvGrpSpPr>
        <p:grpSpPr>
          <a:xfrm rot="0">
            <a:off x="7259030" y="3448645"/>
            <a:ext cx="1321189" cy="1321189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30" id="30"/>
          <p:cNvSpPr/>
          <p:nvPr/>
        </p:nvSpPr>
        <p:spPr>
          <a:xfrm flipH="true">
            <a:off x="6457802" y="8351230"/>
            <a:ext cx="915612" cy="601445"/>
          </a:xfrm>
          <a:prstGeom prst="line">
            <a:avLst/>
          </a:prstGeom>
          <a:ln cap="flat" w="19050">
            <a:solidFill>
              <a:srgbClr val="9CC14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1" id="31"/>
          <p:cNvGrpSpPr/>
          <p:nvPr/>
        </p:nvGrpSpPr>
        <p:grpSpPr>
          <a:xfrm rot="0">
            <a:off x="7259030" y="7450979"/>
            <a:ext cx="1321189" cy="1321189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C147"/>
            </a:solidFill>
            <a:ln w="1333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1299724" y="5786428"/>
            <a:ext cx="629625" cy="633585"/>
          </a:xfrm>
          <a:custGeom>
            <a:avLst/>
            <a:gdLst/>
            <a:ahLst/>
            <a:cxnLst/>
            <a:rect r="r" b="b" t="t" l="l"/>
            <a:pathLst>
              <a:path h="633585" w="629625">
                <a:moveTo>
                  <a:pt x="0" y="0"/>
                </a:moveTo>
                <a:lnTo>
                  <a:pt x="629625" y="0"/>
                </a:lnTo>
                <a:lnTo>
                  <a:pt x="629625" y="633585"/>
                </a:lnTo>
                <a:lnTo>
                  <a:pt x="0" y="63358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6400565" y="5827597"/>
            <a:ext cx="577978" cy="551247"/>
          </a:xfrm>
          <a:custGeom>
            <a:avLst/>
            <a:gdLst/>
            <a:ahLst/>
            <a:cxnLst/>
            <a:rect r="r" b="b" t="t" l="l"/>
            <a:pathLst>
              <a:path h="551247" w="577978">
                <a:moveTo>
                  <a:pt x="0" y="0"/>
                </a:moveTo>
                <a:lnTo>
                  <a:pt x="577978" y="0"/>
                </a:lnTo>
                <a:lnTo>
                  <a:pt x="577978" y="551247"/>
                </a:lnTo>
                <a:lnTo>
                  <a:pt x="0" y="55124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10030456" y="7817807"/>
            <a:ext cx="662008" cy="587532"/>
          </a:xfrm>
          <a:custGeom>
            <a:avLst/>
            <a:gdLst/>
            <a:ahLst/>
            <a:cxnLst/>
            <a:rect r="r" b="b" t="t" l="l"/>
            <a:pathLst>
              <a:path h="587532" w="662008">
                <a:moveTo>
                  <a:pt x="0" y="0"/>
                </a:moveTo>
                <a:lnTo>
                  <a:pt x="662008" y="0"/>
                </a:lnTo>
                <a:lnTo>
                  <a:pt x="662008" y="587533"/>
                </a:lnTo>
                <a:lnTo>
                  <a:pt x="0" y="58753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7462662" y="4657368"/>
            <a:ext cx="3351287" cy="3351287"/>
          </a:xfrm>
          <a:custGeom>
            <a:avLst/>
            <a:gdLst/>
            <a:ahLst/>
            <a:cxnLst/>
            <a:rect r="r" b="b" t="t" l="l"/>
            <a:pathLst>
              <a:path h="3351287" w="3351287">
                <a:moveTo>
                  <a:pt x="0" y="0"/>
                </a:moveTo>
                <a:lnTo>
                  <a:pt x="3351287" y="0"/>
                </a:lnTo>
                <a:lnTo>
                  <a:pt x="3351287" y="3351287"/>
                </a:lnTo>
                <a:lnTo>
                  <a:pt x="0" y="3351287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25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8" id="38"/>
          <p:cNvGrpSpPr/>
          <p:nvPr/>
        </p:nvGrpSpPr>
        <p:grpSpPr>
          <a:xfrm rot="0">
            <a:off x="7930745" y="4895661"/>
            <a:ext cx="2415120" cy="2415120"/>
            <a:chOff x="0" y="0"/>
            <a:chExt cx="8128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41" id="41"/>
          <p:cNvSpPr/>
          <p:nvPr/>
        </p:nvSpPr>
        <p:spPr>
          <a:xfrm flipH="true">
            <a:off x="11822149" y="8952852"/>
            <a:ext cx="1597481" cy="0"/>
          </a:xfrm>
          <a:prstGeom prst="line">
            <a:avLst/>
          </a:prstGeom>
          <a:ln cap="flat" w="19050">
            <a:solidFill>
              <a:srgbClr val="1873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2" id="42"/>
          <p:cNvSpPr txBox="true"/>
          <p:nvPr/>
        </p:nvSpPr>
        <p:spPr>
          <a:xfrm rot="0">
            <a:off x="13448358" y="8614694"/>
            <a:ext cx="3810942" cy="38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Stakeholder insights</a:t>
            </a:r>
          </a:p>
        </p:txBody>
      </p:sp>
      <p:sp>
        <p:nvSpPr>
          <p:cNvPr name="AutoShape 43" id="43"/>
          <p:cNvSpPr/>
          <p:nvPr/>
        </p:nvSpPr>
        <p:spPr>
          <a:xfrm flipH="true" flipV="true">
            <a:off x="4869885" y="8952793"/>
            <a:ext cx="1587917" cy="0"/>
          </a:xfrm>
          <a:prstGeom prst="line">
            <a:avLst/>
          </a:prstGeom>
          <a:ln cap="flat" w="19050">
            <a:solidFill>
              <a:srgbClr val="9CC1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4" id="44"/>
          <p:cNvSpPr txBox="true"/>
          <p:nvPr/>
        </p:nvSpPr>
        <p:spPr>
          <a:xfrm rot="0">
            <a:off x="1028700" y="8614694"/>
            <a:ext cx="3841185" cy="38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Assess risk factors</a:t>
            </a:r>
          </a:p>
        </p:txBody>
      </p:sp>
      <p:sp>
        <p:nvSpPr>
          <p:cNvPr name="AutoShape 45" id="45"/>
          <p:cNvSpPr/>
          <p:nvPr/>
        </p:nvSpPr>
        <p:spPr>
          <a:xfrm flipV="true">
            <a:off x="10935265" y="3230121"/>
            <a:ext cx="915612" cy="601445"/>
          </a:xfrm>
          <a:prstGeom prst="line">
            <a:avLst/>
          </a:prstGeom>
          <a:ln cap="flat" w="19050">
            <a:solidFill>
              <a:srgbClr val="D951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6" id="46"/>
          <p:cNvSpPr/>
          <p:nvPr/>
        </p:nvSpPr>
        <p:spPr>
          <a:xfrm>
            <a:off x="4841544" y="3229886"/>
            <a:ext cx="1594169" cy="0"/>
          </a:xfrm>
          <a:prstGeom prst="line">
            <a:avLst/>
          </a:prstGeom>
          <a:ln cap="flat" w="19050">
            <a:solidFill>
              <a:srgbClr val="1873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47" id="47"/>
          <p:cNvSpPr/>
          <p:nvPr/>
        </p:nvSpPr>
        <p:spPr>
          <a:xfrm>
            <a:off x="11850878" y="3230003"/>
            <a:ext cx="1597481" cy="0"/>
          </a:xfrm>
          <a:prstGeom prst="line">
            <a:avLst/>
          </a:prstGeom>
          <a:ln cap="flat" w="19050">
            <a:solidFill>
              <a:srgbClr val="D9514B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8" id="48"/>
          <p:cNvGrpSpPr/>
          <p:nvPr/>
        </p:nvGrpSpPr>
        <p:grpSpPr>
          <a:xfrm rot="0">
            <a:off x="4793146" y="3153147"/>
            <a:ext cx="153477" cy="153477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cap="sq">
              <a:noFill/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13344890" y="3153147"/>
            <a:ext cx="153477" cy="153477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514B"/>
            </a:solidFill>
            <a:ln cap="sq">
              <a:noFill/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4793146" y="6045477"/>
            <a:ext cx="153477" cy="153477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A796"/>
            </a:solidFill>
            <a:ln cap="sq">
              <a:noFill/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3344890" y="6045477"/>
            <a:ext cx="153477" cy="153477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8033"/>
            </a:solidFill>
            <a:ln cap="sq">
              <a:noFill/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4793146" y="8876113"/>
            <a:ext cx="153477" cy="153477"/>
            <a:chOff x="0" y="0"/>
            <a:chExt cx="8128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C147"/>
            </a:solidFill>
            <a:ln cap="sq">
              <a:noFill/>
              <a:prstDash val="solid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3" id="63"/>
          <p:cNvGrpSpPr/>
          <p:nvPr/>
        </p:nvGrpSpPr>
        <p:grpSpPr>
          <a:xfrm rot="0">
            <a:off x="13344890" y="8876113"/>
            <a:ext cx="153477" cy="153477"/>
            <a:chOff x="0" y="0"/>
            <a:chExt cx="812800" cy="8128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cap="sq">
              <a:noFill/>
              <a:prstDash val="solid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6" id="66"/>
          <p:cNvSpPr/>
          <p:nvPr/>
        </p:nvSpPr>
        <p:spPr>
          <a:xfrm flipH="false" flipV="false" rot="0">
            <a:off x="7581705" y="3818621"/>
            <a:ext cx="670980" cy="581237"/>
          </a:xfrm>
          <a:custGeom>
            <a:avLst/>
            <a:gdLst/>
            <a:ahLst/>
            <a:cxnLst/>
            <a:rect r="r" b="b" t="t" l="l"/>
            <a:pathLst>
              <a:path h="581237" w="670980">
                <a:moveTo>
                  <a:pt x="0" y="0"/>
                </a:moveTo>
                <a:lnTo>
                  <a:pt x="670980" y="0"/>
                </a:lnTo>
                <a:lnTo>
                  <a:pt x="670980" y="581237"/>
                </a:lnTo>
                <a:lnTo>
                  <a:pt x="0" y="581237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7" id="67"/>
          <p:cNvSpPr/>
          <p:nvPr/>
        </p:nvSpPr>
        <p:spPr>
          <a:xfrm flipH="false" flipV="false" rot="0">
            <a:off x="7628734" y="7839955"/>
            <a:ext cx="581781" cy="543238"/>
          </a:xfrm>
          <a:custGeom>
            <a:avLst/>
            <a:gdLst/>
            <a:ahLst/>
            <a:cxnLst/>
            <a:rect r="r" b="b" t="t" l="l"/>
            <a:pathLst>
              <a:path h="543238" w="581781">
                <a:moveTo>
                  <a:pt x="0" y="0"/>
                </a:moveTo>
                <a:lnTo>
                  <a:pt x="581781" y="0"/>
                </a:lnTo>
                <a:lnTo>
                  <a:pt x="581781" y="543237"/>
                </a:lnTo>
                <a:lnTo>
                  <a:pt x="0" y="543237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8" id="68"/>
          <p:cNvSpPr/>
          <p:nvPr/>
        </p:nvSpPr>
        <p:spPr>
          <a:xfrm flipH="false" flipV="false" rot="0">
            <a:off x="10108491" y="3798202"/>
            <a:ext cx="583973" cy="622075"/>
          </a:xfrm>
          <a:custGeom>
            <a:avLst/>
            <a:gdLst/>
            <a:ahLst/>
            <a:cxnLst/>
            <a:rect r="r" b="b" t="t" l="l"/>
            <a:pathLst>
              <a:path h="622075" w="583973">
                <a:moveTo>
                  <a:pt x="0" y="0"/>
                </a:moveTo>
                <a:lnTo>
                  <a:pt x="583973" y="0"/>
                </a:lnTo>
                <a:lnTo>
                  <a:pt x="583973" y="622075"/>
                </a:lnTo>
                <a:lnTo>
                  <a:pt x="0" y="62207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9" id="69"/>
          <p:cNvSpPr/>
          <p:nvPr/>
        </p:nvSpPr>
        <p:spPr>
          <a:xfrm flipH="false" flipV="false" rot="-1363172">
            <a:off x="17408548" y="-316598"/>
            <a:ext cx="1969428" cy="2137778"/>
          </a:xfrm>
          <a:custGeom>
            <a:avLst/>
            <a:gdLst/>
            <a:ahLst/>
            <a:cxnLst/>
            <a:rect r="r" b="b" t="t" l="l"/>
            <a:pathLst>
              <a:path h="2137778" w="1969428">
                <a:moveTo>
                  <a:pt x="0" y="0"/>
                </a:moveTo>
                <a:lnTo>
                  <a:pt x="1969428" y="0"/>
                </a:lnTo>
                <a:lnTo>
                  <a:pt x="1969428" y="2137778"/>
                </a:lnTo>
                <a:lnTo>
                  <a:pt x="0" y="2137778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12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0" id="70"/>
          <p:cNvSpPr/>
          <p:nvPr/>
        </p:nvSpPr>
        <p:spPr>
          <a:xfrm flipH="false" flipV="false" rot="-5840576">
            <a:off x="-1275173" y="-1275983"/>
            <a:ext cx="2550345" cy="3173058"/>
          </a:xfrm>
          <a:custGeom>
            <a:avLst/>
            <a:gdLst/>
            <a:ahLst/>
            <a:cxnLst/>
            <a:rect r="r" b="b" t="t" l="l"/>
            <a:pathLst>
              <a:path h="3173058" w="2550345">
                <a:moveTo>
                  <a:pt x="0" y="0"/>
                </a:moveTo>
                <a:lnTo>
                  <a:pt x="2550346" y="0"/>
                </a:lnTo>
                <a:lnTo>
                  <a:pt x="2550346" y="3173058"/>
                </a:lnTo>
                <a:lnTo>
                  <a:pt x="0" y="3173058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12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1" id="71"/>
          <p:cNvSpPr txBox="true"/>
          <p:nvPr/>
        </p:nvSpPr>
        <p:spPr>
          <a:xfrm rot="0">
            <a:off x="3824734" y="933450"/>
            <a:ext cx="10638532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Interpret &amp; Analyze Financial Trends</a:t>
            </a:r>
          </a:p>
        </p:txBody>
      </p:sp>
      <p:sp>
        <p:nvSpPr>
          <p:cNvPr name="TextBox 72" id="72"/>
          <p:cNvSpPr txBox="true"/>
          <p:nvPr/>
        </p:nvSpPr>
        <p:spPr>
          <a:xfrm rot="0">
            <a:off x="8436698" y="5564284"/>
            <a:ext cx="1392362" cy="6657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6 Step</a:t>
            </a:r>
          </a:p>
        </p:txBody>
      </p:sp>
      <p:sp>
        <p:nvSpPr>
          <p:cNvPr name="TextBox 73" id="73"/>
          <p:cNvSpPr txBox="true"/>
          <p:nvPr/>
        </p:nvSpPr>
        <p:spPr>
          <a:xfrm rot="0">
            <a:off x="1028700" y="2711482"/>
            <a:ext cx="453703" cy="113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79"/>
              </a:lnSpc>
            </a:pPr>
            <a:r>
              <a:rPr lang="en-US" sz="6199" b="true">
                <a:solidFill>
                  <a:srgbClr val="18738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1</a:t>
            </a:r>
          </a:p>
        </p:txBody>
      </p:sp>
      <p:sp>
        <p:nvSpPr>
          <p:cNvPr name="TextBox 74" id="74"/>
          <p:cNvSpPr txBox="true"/>
          <p:nvPr/>
        </p:nvSpPr>
        <p:spPr>
          <a:xfrm rot="0">
            <a:off x="16805597" y="2711482"/>
            <a:ext cx="453703" cy="113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679"/>
              </a:lnSpc>
            </a:pPr>
            <a:r>
              <a:rPr lang="en-US" sz="6199" b="true">
                <a:solidFill>
                  <a:srgbClr val="D9514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4</a:t>
            </a:r>
          </a:p>
        </p:txBody>
      </p:sp>
      <p:sp>
        <p:nvSpPr>
          <p:cNvPr name="TextBox 75" id="75"/>
          <p:cNvSpPr txBox="true"/>
          <p:nvPr/>
        </p:nvSpPr>
        <p:spPr>
          <a:xfrm rot="0">
            <a:off x="1028700" y="5122616"/>
            <a:ext cx="453703" cy="113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79"/>
              </a:lnSpc>
            </a:pPr>
            <a:r>
              <a:rPr lang="en-US" sz="6199" b="true">
                <a:solidFill>
                  <a:srgbClr val="44A7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2</a:t>
            </a:r>
          </a:p>
        </p:txBody>
      </p:sp>
      <p:sp>
        <p:nvSpPr>
          <p:cNvPr name="TextBox 76" id="76"/>
          <p:cNvSpPr txBox="true"/>
          <p:nvPr/>
        </p:nvSpPr>
        <p:spPr>
          <a:xfrm rot="0">
            <a:off x="16805597" y="5122616"/>
            <a:ext cx="453703" cy="113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679"/>
              </a:lnSpc>
            </a:pPr>
            <a:r>
              <a:rPr lang="en-US" sz="6199" b="true">
                <a:solidFill>
                  <a:srgbClr val="DD803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5</a:t>
            </a:r>
          </a:p>
        </p:txBody>
      </p:sp>
      <p:sp>
        <p:nvSpPr>
          <p:cNvPr name="TextBox 77" id="77"/>
          <p:cNvSpPr txBox="true"/>
          <p:nvPr/>
        </p:nvSpPr>
        <p:spPr>
          <a:xfrm rot="0">
            <a:off x="5510416" y="1949858"/>
            <a:ext cx="726716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</a:t>
            </a:r>
          </a:p>
        </p:txBody>
      </p:sp>
      <p:sp>
        <p:nvSpPr>
          <p:cNvPr name="TextBox 78" id="78"/>
          <p:cNvSpPr txBox="true"/>
          <p:nvPr/>
        </p:nvSpPr>
        <p:spPr>
          <a:xfrm rot="0">
            <a:off x="8262971" y="6318308"/>
            <a:ext cx="1750669" cy="25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spc="99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INFOGRAPHIC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13498368" y="3839527"/>
            <a:ext cx="3760932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Profitability improvement strategies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3448358" y="4669227"/>
            <a:ext cx="3738086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Cost control, pricing changes.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1028700" y="3801427"/>
            <a:ext cx="3841185" cy="38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Identify patterns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051015" y="4320087"/>
            <a:ext cx="3818869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Revenue spikes, seasonal trends.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3448358" y="6248108"/>
            <a:ext cx="3810942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21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Investment recommendations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13421629" y="7076783"/>
            <a:ext cx="3764815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Expansion, acquisitions, R&amp;D.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1028700" y="6248108"/>
            <a:ext cx="3764446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21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Compare projections vs. actuals 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1051015" y="7076783"/>
            <a:ext cx="3790528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Budget accuracy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13448358" y="9133353"/>
            <a:ext cx="3738086" cy="61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Tailor reporting for decision-makers.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1051015" y="9133353"/>
            <a:ext cx="3818869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Market shifts, cost increases.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1028700" y="7529855"/>
            <a:ext cx="453703" cy="113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679"/>
              </a:lnSpc>
            </a:pPr>
            <a:r>
              <a:rPr lang="en-US" sz="6199" b="true">
                <a:solidFill>
                  <a:srgbClr val="9CC14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3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6805597" y="7529855"/>
            <a:ext cx="453703" cy="11379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8679"/>
              </a:lnSpc>
            </a:pPr>
            <a:r>
              <a:rPr lang="en-US" sz="6199" b="true">
                <a:solidFill>
                  <a:srgbClr val="18738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6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618952" y="4176746"/>
            <a:ext cx="3050095" cy="4114800"/>
          </a:xfrm>
          <a:custGeom>
            <a:avLst/>
            <a:gdLst/>
            <a:ahLst/>
            <a:cxnLst/>
            <a:rect r="r" b="b" t="t" l="l"/>
            <a:pathLst>
              <a:path h="4114800" w="3050095">
                <a:moveTo>
                  <a:pt x="0" y="0"/>
                </a:moveTo>
                <a:lnTo>
                  <a:pt x="3050096" y="0"/>
                </a:lnTo>
                <a:lnTo>
                  <a:pt x="3050096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400000">
            <a:off x="3944914" y="5194423"/>
            <a:ext cx="6238809" cy="2079445"/>
          </a:xfrm>
          <a:custGeom>
            <a:avLst/>
            <a:gdLst/>
            <a:ahLst/>
            <a:cxnLst/>
            <a:rect r="r" b="b" t="t" l="l"/>
            <a:pathLst>
              <a:path h="2079445" w="6238809">
                <a:moveTo>
                  <a:pt x="0" y="0"/>
                </a:moveTo>
                <a:lnTo>
                  <a:pt x="6238808" y="0"/>
                </a:lnTo>
                <a:lnTo>
                  <a:pt x="6238808" y="2079445"/>
                </a:lnTo>
                <a:lnTo>
                  <a:pt x="0" y="20794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5001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76892" y="7822808"/>
            <a:ext cx="1574852" cy="1574852"/>
          </a:xfrm>
          <a:custGeom>
            <a:avLst/>
            <a:gdLst/>
            <a:ahLst/>
            <a:cxnLst/>
            <a:rect r="r" b="b" t="t" l="l"/>
            <a:pathLst>
              <a:path h="1574852" w="1574852">
                <a:moveTo>
                  <a:pt x="0" y="0"/>
                </a:moveTo>
                <a:lnTo>
                  <a:pt x="1574852" y="0"/>
                </a:lnTo>
                <a:lnTo>
                  <a:pt x="1574852" y="1574852"/>
                </a:lnTo>
                <a:lnTo>
                  <a:pt x="0" y="157485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5400000">
            <a:off x="8104278" y="5194423"/>
            <a:ext cx="6238809" cy="2079445"/>
          </a:xfrm>
          <a:custGeom>
            <a:avLst/>
            <a:gdLst/>
            <a:ahLst/>
            <a:cxnLst/>
            <a:rect r="r" b="b" t="t" l="l"/>
            <a:pathLst>
              <a:path h="2079445" w="6238809">
                <a:moveTo>
                  <a:pt x="0" y="2079445"/>
                </a:moveTo>
                <a:lnTo>
                  <a:pt x="6238808" y="2079445"/>
                </a:lnTo>
                <a:lnTo>
                  <a:pt x="6238808" y="0"/>
                </a:lnTo>
                <a:lnTo>
                  <a:pt x="0" y="0"/>
                </a:lnTo>
                <a:lnTo>
                  <a:pt x="0" y="207944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50011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114002" y="3438398"/>
            <a:ext cx="1705102" cy="1705102"/>
          </a:xfrm>
          <a:custGeom>
            <a:avLst/>
            <a:gdLst/>
            <a:ahLst/>
            <a:cxnLst/>
            <a:rect r="r" b="b" t="t" l="l"/>
            <a:pathLst>
              <a:path h="1705102" w="1705102">
                <a:moveTo>
                  <a:pt x="0" y="0"/>
                </a:moveTo>
                <a:lnTo>
                  <a:pt x="1705103" y="0"/>
                </a:lnTo>
                <a:lnTo>
                  <a:pt x="1705103" y="1705102"/>
                </a:lnTo>
                <a:lnTo>
                  <a:pt x="0" y="17051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407482" y="7648448"/>
            <a:ext cx="1705102" cy="1705102"/>
          </a:xfrm>
          <a:custGeom>
            <a:avLst/>
            <a:gdLst/>
            <a:ahLst/>
            <a:cxnLst/>
            <a:rect r="r" b="b" t="t" l="l"/>
            <a:pathLst>
              <a:path h="1705102" w="1705102">
                <a:moveTo>
                  <a:pt x="0" y="0"/>
                </a:moveTo>
                <a:lnTo>
                  <a:pt x="1705102" y="0"/>
                </a:lnTo>
                <a:lnTo>
                  <a:pt x="1705102" y="1705102"/>
                </a:lnTo>
                <a:lnTo>
                  <a:pt x="0" y="170510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6297763" y="3516151"/>
            <a:ext cx="1321189" cy="1321189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297763" y="7822808"/>
            <a:ext cx="1321189" cy="1321189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C147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0669048" y="7822808"/>
            <a:ext cx="1321189" cy="1321189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5233450" y="5573551"/>
            <a:ext cx="1582292" cy="1582292"/>
          </a:xfrm>
          <a:custGeom>
            <a:avLst/>
            <a:gdLst/>
            <a:ahLst/>
            <a:cxnLst/>
            <a:rect r="r" b="b" t="t" l="l"/>
            <a:pathLst>
              <a:path h="1582292" w="1582292">
                <a:moveTo>
                  <a:pt x="0" y="0"/>
                </a:moveTo>
                <a:lnTo>
                  <a:pt x="1582291" y="0"/>
                </a:lnTo>
                <a:lnTo>
                  <a:pt x="1582291" y="1582292"/>
                </a:lnTo>
                <a:lnTo>
                  <a:pt x="0" y="158229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5364001" y="5573551"/>
            <a:ext cx="1321189" cy="1321189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A796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0334780" y="3402047"/>
            <a:ext cx="1777804" cy="1777804"/>
          </a:xfrm>
          <a:custGeom>
            <a:avLst/>
            <a:gdLst/>
            <a:ahLst/>
            <a:cxnLst/>
            <a:rect r="r" b="b" t="t" l="l"/>
            <a:pathLst>
              <a:path h="1777804" w="1777804">
                <a:moveTo>
                  <a:pt x="0" y="0"/>
                </a:moveTo>
                <a:lnTo>
                  <a:pt x="1777804" y="0"/>
                </a:lnTo>
                <a:lnTo>
                  <a:pt x="1777804" y="1777804"/>
                </a:lnTo>
                <a:lnTo>
                  <a:pt x="0" y="177780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5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1290065" y="5510804"/>
            <a:ext cx="1645039" cy="1645039"/>
          </a:xfrm>
          <a:custGeom>
            <a:avLst/>
            <a:gdLst/>
            <a:ahLst/>
            <a:cxnLst/>
            <a:rect r="r" b="b" t="t" l="l"/>
            <a:pathLst>
              <a:path h="1645039" w="1645039">
                <a:moveTo>
                  <a:pt x="0" y="0"/>
                </a:moveTo>
                <a:lnTo>
                  <a:pt x="1645039" y="0"/>
                </a:lnTo>
                <a:lnTo>
                  <a:pt x="1645039" y="1645039"/>
                </a:lnTo>
                <a:lnTo>
                  <a:pt x="0" y="16450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5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11602498" y="5573551"/>
            <a:ext cx="1321189" cy="1321189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8033"/>
            </a:solidFill>
            <a:ln cap="sq">
              <a:noFill/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669048" y="3516151"/>
            <a:ext cx="1321189" cy="1321189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514B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0" id="30"/>
          <p:cNvSpPr/>
          <p:nvPr/>
        </p:nvSpPr>
        <p:spPr>
          <a:xfrm flipH="false" flipV="false" rot="0">
            <a:off x="10980588" y="8102444"/>
            <a:ext cx="698108" cy="761918"/>
          </a:xfrm>
          <a:custGeom>
            <a:avLst/>
            <a:gdLst/>
            <a:ahLst/>
            <a:cxnLst/>
            <a:rect r="r" b="b" t="t" l="l"/>
            <a:pathLst>
              <a:path h="761918" w="698108">
                <a:moveTo>
                  <a:pt x="0" y="0"/>
                </a:moveTo>
                <a:lnTo>
                  <a:pt x="698108" y="0"/>
                </a:lnTo>
                <a:lnTo>
                  <a:pt x="698108" y="761918"/>
                </a:lnTo>
                <a:lnTo>
                  <a:pt x="0" y="76191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1" id="31"/>
          <p:cNvSpPr/>
          <p:nvPr/>
        </p:nvSpPr>
        <p:spPr>
          <a:xfrm flipH="false" flipV="false" rot="0">
            <a:off x="5656278" y="5910026"/>
            <a:ext cx="736635" cy="648238"/>
          </a:xfrm>
          <a:custGeom>
            <a:avLst/>
            <a:gdLst/>
            <a:ahLst/>
            <a:cxnLst/>
            <a:rect r="r" b="b" t="t" l="l"/>
            <a:pathLst>
              <a:path h="648238" w="736635">
                <a:moveTo>
                  <a:pt x="0" y="0"/>
                </a:moveTo>
                <a:lnTo>
                  <a:pt x="736635" y="0"/>
                </a:lnTo>
                <a:lnTo>
                  <a:pt x="736635" y="648239"/>
                </a:lnTo>
                <a:lnTo>
                  <a:pt x="0" y="648239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6641967" y="3808958"/>
            <a:ext cx="643610" cy="736607"/>
          </a:xfrm>
          <a:custGeom>
            <a:avLst/>
            <a:gdLst/>
            <a:ahLst/>
            <a:cxnLst/>
            <a:rect r="r" b="b" t="t" l="l"/>
            <a:pathLst>
              <a:path h="736607" w="643610">
                <a:moveTo>
                  <a:pt x="0" y="0"/>
                </a:moveTo>
                <a:lnTo>
                  <a:pt x="643610" y="0"/>
                </a:lnTo>
                <a:lnTo>
                  <a:pt x="643610" y="736607"/>
                </a:lnTo>
                <a:lnTo>
                  <a:pt x="0" y="73660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3" id="33"/>
          <p:cNvSpPr/>
          <p:nvPr/>
        </p:nvSpPr>
        <p:spPr>
          <a:xfrm flipH="false" flipV="false" rot="0">
            <a:off x="11959821" y="5945659"/>
            <a:ext cx="606543" cy="576974"/>
          </a:xfrm>
          <a:custGeom>
            <a:avLst/>
            <a:gdLst/>
            <a:ahLst/>
            <a:cxnLst/>
            <a:rect r="r" b="b" t="t" l="l"/>
            <a:pathLst>
              <a:path h="576974" w="606543">
                <a:moveTo>
                  <a:pt x="0" y="0"/>
                </a:moveTo>
                <a:lnTo>
                  <a:pt x="606543" y="0"/>
                </a:lnTo>
                <a:lnTo>
                  <a:pt x="606543" y="576973"/>
                </a:lnTo>
                <a:lnTo>
                  <a:pt x="0" y="576973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4" id="34"/>
          <p:cNvSpPr/>
          <p:nvPr/>
        </p:nvSpPr>
        <p:spPr>
          <a:xfrm flipH="false" flipV="false" rot="0">
            <a:off x="11006926" y="3807926"/>
            <a:ext cx="645433" cy="737638"/>
          </a:xfrm>
          <a:custGeom>
            <a:avLst/>
            <a:gdLst/>
            <a:ahLst/>
            <a:cxnLst/>
            <a:rect r="r" b="b" t="t" l="l"/>
            <a:pathLst>
              <a:path h="737638" w="645433">
                <a:moveTo>
                  <a:pt x="0" y="0"/>
                </a:moveTo>
                <a:lnTo>
                  <a:pt x="645433" y="0"/>
                </a:lnTo>
                <a:lnTo>
                  <a:pt x="645433" y="737639"/>
                </a:lnTo>
                <a:lnTo>
                  <a:pt x="0" y="737639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6564640" y="8225963"/>
            <a:ext cx="798264" cy="514880"/>
          </a:xfrm>
          <a:custGeom>
            <a:avLst/>
            <a:gdLst/>
            <a:ahLst/>
            <a:cxnLst/>
            <a:rect r="r" b="b" t="t" l="l"/>
            <a:pathLst>
              <a:path h="514880" w="798264">
                <a:moveTo>
                  <a:pt x="0" y="0"/>
                </a:moveTo>
                <a:lnTo>
                  <a:pt x="798264" y="0"/>
                </a:lnTo>
                <a:lnTo>
                  <a:pt x="798264" y="514880"/>
                </a:lnTo>
                <a:lnTo>
                  <a:pt x="0" y="51488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17259300" y="-465682"/>
            <a:ext cx="2211343" cy="2453640"/>
          </a:xfrm>
          <a:custGeom>
            <a:avLst/>
            <a:gdLst/>
            <a:ahLst/>
            <a:cxnLst/>
            <a:rect r="r" b="b" t="t" l="l"/>
            <a:pathLst>
              <a:path h="2453640" w="2211343">
                <a:moveTo>
                  <a:pt x="0" y="0"/>
                </a:moveTo>
                <a:lnTo>
                  <a:pt x="2211343" y="0"/>
                </a:lnTo>
                <a:lnTo>
                  <a:pt x="2211343" y="2453640"/>
                </a:lnTo>
                <a:lnTo>
                  <a:pt x="0" y="245364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12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7" id="37"/>
          <p:cNvGrpSpPr/>
          <p:nvPr/>
        </p:nvGrpSpPr>
        <p:grpSpPr>
          <a:xfrm rot="0">
            <a:off x="2009884" y="3629364"/>
            <a:ext cx="3676792" cy="1094763"/>
            <a:chOff x="0" y="0"/>
            <a:chExt cx="4902389" cy="1459683"/>
          </a:xfrm>
        </p:grpSpPr>
        <p:sp>
          <p:nvSpPr>
            <p:cNvPr name="TextBox 38" id="38"/>
            <p:cNvSpPr txBox="true"/>
            <p:nvPr/>
          </p:nvSpPr>
          <p:spPr>
            <a:xfrm rot="0">
              <a:off x="0" y="0"/>
              <a:ext cx="4902389" cy="463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2100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Ensure accuracy</a:t>
              </a:r>
            </a:p>
          </p:txBody>
        </p:sp>
        <p:sp>
          <p:nvSpPr>
            <p:cNvPr name="TextBox 39" id="39"/>
            <p:cNvSpPr txBox="true"/>
            <p:nvPr/>
          </p:nvSpPr>
          <p:spPr>
            <a:xfrm rot="0">
              <a:off x="23867" y="653869"/>
              <a:ext cx="4800600" cy="805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Cross-check financial statements.</a:t>
              </a: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12596779" y="3629364"/>
            <a:ext cx="3676792" cy="1094763"/>
            <a:chOff x="0" y="0"/>
            <a:chExt cx="4902389" cy="1459683"/>
          </a:xfrm>
        </p:grpSpPr>
        <p:sp>
          <p:nvSpPr>
            <p:cNvPr name="TextBox 41" id="41"/>
            <p:cNvSpPr txBox="true"/>
            <p:nvPr/>
          </p:nvSpPr>
          <p:spPr>
            <a:xfrm rot="0">
              <a:off x="0" y="0"/>
              <a:ext cx="4902389" cy="463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Align with company goals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23867" y="653869"/>
              <a:ext cx="4800600" cy="805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Growth, cost-cutting, investments.</a:t>
              </a: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2596779" y="7937144"/>
            <a:ext cx="3676792" cy="1092517"/>
            <a:chOff x="0" y="0"/>
            <a:chExt cx="4902389" cy="1456689"/>
          </a:xfrm>
        </p:grpSpPr>
        <p:sp>
          <p:nvSpPr>
            <p:cNvPr name="TextBox 44" id="44"/>
            <p:cNvSpPr txBox="true"/>
            <p:nvPr/>
          </p:nvSpPr>
          <p:spPr>
            <a:xfrm rot="0">
              <a:off x="0" y="0"/>
              <a:ext cx="4902389" cy="463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Final Thought</a:t>
              </a:r>
            </a:p>
          </p:txBody>
        </p:sp>
        <p:sp>
          <p:nvSpPr>
            <p:cNvPr name="TextBox 45" id="45"/>
            <p:cNvSpPr txBox="true"/>
            <p:nvPr/>
          </p:nvSpPr>
          <p:spPr>
            <a:xfrm rot="0">
              <a:off x="23867" y="650875"/>
              <a:ext cx="4800600" cy="805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Numbers tell a story—make sure yours is compelling!</a:t>
              </a: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13533287" y="5845050"/>
            <a:ext cx="3676792" cy="778192"/>
            <a:chOff x="0" y="0"/>
            <a:chExt cx="4902389" cy="1037589"/>
          </a:xfrm>
        </p:grpSpPr>
        <p:sp>
          <p:nvSpPr>
            <p:cNvPr name="TextBox 47" id="47"/>
            <p:cNvSpPr txBox="true"/>
            <p:nvPr/>
          </p:nvSpPr>
          <p:spPr>
            <a:xfrm rot="0">
              <a:off x="0" y="0"/>
              <a:ext cx="4902389" cy="463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2100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Monitor financial health</a:t>
              </a:r>
            </a:p>
          </p:txBody>
        </p:sp>
        <p:sp>
          <p:nvSpPr>
            <p:cNvPr name="TextBox 48" id="48"/>
            <p:cNvSpPr txBox="true"/>
            <p:nvPr/>
          </p:nvSpPr>
          <p:spPr>
            <a:xfrm rot="0">
              <a:off x="23867" y="650875"/>
              <a:ext cx="4800600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Key ratios, liquidity status.</a:t>
              </a:r>
            </a:p>
          </p:txBody>
        </p:sp>
      </p:grpSp>
      <p:grpSp>
        <p:nvGrpSpPr>
          <p:cNvPr name="Group 49" id="49"/>
          <p:cNvGrpSpPr/>
          <p:nvPr/>
        </p:nvGrpSpPr>
        <p:grpSpPr>
          <a:xfrm rot="0">
            <a:off x="2009884" y="7937144"/>
            <a:ext cx="3676792" cy="1092517"/>
            <a:chOff x="0" y="0"/>
            <a:chExt cx="4902389" cy="1456689"/>
          </a:xfrm>
        </p:grpSpPr>
        <p:sp>
          <p:nvSpPr>
            <p:cNvPr name="TextBox 50" id="50"/>
            <p:cNvSpPr txBox="true"/>
            <p:nvPr/>
          </p:nvSpPr>
          <p:spPr>
            <a:xfrm rot="0">
              <a:off x="0" y="0"/>
              <a:ext cx="4902389" cy="463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2100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Update based on new data</a:t>
              </a:r>
            </a:p>
          </p:txBody>
        </p:sp>
        <p:sp>
          <p:nvSpPr>
            <p:cNvPr name="TextBox 51" id="51"/>
            <p:cNvSpPr txBox="true"/>
            <p:nvPr/>
          </p:nvSpPr>
          <p:spPr>
            <a:xfrm rot="0">
              <a:off x="23867" y="650875"/>
              <a:ext cx="4800600" cy="805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Market trends, company changes.</a:t>
              </a:r>
            </a:p>
          </p:txBody>
        </p:sp>
      </p:grpSp>
      <p:grpSp>
        <p:nvGrpSpPr>
          <p:cNvPr name="Group 52" id="52"/>
          <p:cNvGrpSpPr/>
          <p:nvPr/>
        </p:nvGrpSpPr>
        <p:grpSpPr>
          <a:xfrm rot="0">
            <a:off x="1077609" y="5845050"/>
            <a:ext cx="3676792" cy="778192"/>
            <a:chOff x="0" y="0"/>
            <a:chExt cx="4902389" cy="1037589"/>
          </a:xfrm>
        </p:grpSpPr>
        <p:sp>
          <p:nvSpPr>
            <p:cNvPr name="TextBox 53" id="53"/>
            <p:cNvSpPr txBox="true"/>
            <p:nvPr/>
          </p:nvSpPr>
          <p:spPr>
            <a:xfrm rot="0">
              <a:off x="0" y="0"/>
              <a:ext cx="4902389" cy="4635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2100" b="true">
                  <a:solidFill>
                    <a:srgbClr val="000000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Schedule regular reporting</a:t>
              </a:r>
            </a:p>
          </p:txBody>
        </p:sp>
        <p:sp>
          <p:nvSpPr>
            <p:cNvPr name="TextBox 54" id="54"/>
            <p:cNvSpPr txBox="true"/>
            <p:nvPr/>
          </p:nvSpPr>
          <p:spPr>
            <a:xfrm rot="0">
              <a:off x="23867" y="650875"/>
              <a:ext cx="4800600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Monthly, quarterly, annually.</a:t>
              </a:r>
            </a:p>
          </p:txBody>
        </p:sp>
      </p:grpSp>
      <p:sp>
        <p:nvSpPr>
          <p:cNvPr name="TextBox 55" id="55"/>
          <p:cNvSpPr txBox="true"/>
          <p:nvPr/>
        </p:nvSpPr>
        <p:spPr>
          <a:xfrm rot="0">
            <a:off x="3451771" y="933450"/>
            <a:ext cx="11384459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Prepare for Investor &amp; Board Meetings 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5510416" y="1949858"/>
            <a:ext cx="726716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</a:t>
            </a:r>
          </a:p>
        </p:txBody>
      </p:sp>
      <p:sp>
        <p:nvSpPr>
          <p:cNvPr name="Freeform 57" id="57"/>
          <p:cNvSpPr/>
          <p:nvPr/>
        </p:nvSpPr>
        <p:spPr>
          <a:xfrm flipH="false" flipV="false" rot="0">
            <a:off x="-998757" y="9425840"/>
            <a:ext cx="2252853" cy="2287160"/>
          </a:xfrm>
          <a:custGeom>
            <a:avLst/>
            <a:gdLst/>
            <a:ahLst/>
            <a:cxnLst/>
            <a:rect r="r" b="b" t="t" l="l"/>
            <a:pathLst>
              <a:path h="2287160" w="2252853">
                <a:moveTo>
                  <a:pt x="0" y="0"/>
                </a:moveTo>
                <a:lnTo>
                  <a:pt x="2252853" y="0"/>
                </a:lnTo>
                <a:lnTo>
                  <a:pt x="2252853" y="2287160"/>
                </a:lnTo>
                <a:lnTo>
                  <a:pt x="0" y="228716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alphaModFix amt="12000"/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290130" y="5055755"/>
            <a:ext cx="1814120" cy="2110976"/>
            <a:chOff x="0" y="0"/>
            <a:chExt cx="6985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44A796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0184443" y="5055755"/>
            <a:ext cx="1814120" cy="2110976"/>
            <a:chOff x="0" y="0"/>
            <a:chExt cx="6985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D8033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7246373" y="3334850"/>
            <a:ext cx="1814120" cy="2110976"/>
            <a:chOff x="0" y="0"/>
            <a:chExt cx="6985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C8BA9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7300094" y="3514331"/>
            <a:ext cx="1821303" cy="2161783"/>
          </a:xfrm>
          <a:custGeom>
            <a:avLst/>
            <a:gdLst/>
            <a:ahLst/>
            <a:cxnLst/>
            <a:rect r="r" b="b" t="t" l="l"/>
            <a:pathLst>
              <a:path h="2161783" w="1821303">
                <a:moveTo>
                  <a:pt x="0" y="0"/>
                </a:moveTo>
                <a:lnTo>
                  <a:pt x="1821302" y="0"/>
                </a:lnTo>
                <a:lnTo>
                  <a:pt x="1821302" y="2161784"/>
                </a:lnTo>
                <a:lnTo>
                  <a:pt x="0" y="2161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389442" y="5270381"/>
            <a:ext cx="1821303" cy="2161783"/>
          </a:xfrm>
          <a:custGeom>
            <a:avLst/>
            <a:gdLst/>
            <a:ahLst/>
            <a:cxnLst/>
            <a:rect r="r" b="b" t="t" l="l"/>
            <a:pathLst>
              <a:path h="2161783" w="1821303">
                <a:moveTo>
                  <a:pt x="0" y="0"/>
                </a:moveTo>
                <a:lnTo>
                  <a:pt x="1821303" y="0"/>
                </a:lnTo>
                <a:lnTo>
                  <a:pt x="1821303" y="2161783"/>
                </a:lnTo>
                <a:lnTo>
                  <a:pt x="0" y="216178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363015" y="6886398"/>
            <a:ext cx="1821303" cy="2161783"/>
          </a:xfrm>
          <a:custGeom>
            <a:avLst/>
            <a:gdLst/>
            <a:ahLst/>
            <a:cxnLst/>
            <a:rect r="r" b="b" t="t" l="l"/>
            <a:pathLst>
              <a:path h="2161783" w="1821303">
                <a:moveTo>
                  <a:pt x="0" y="0"/>
                </a:moveTo>
                <a:lnTo>
                  <a:pt x="1821303" y="0"/>
                </a:lnTo>
                <a:lnTo>
                  <a:pt x="1821303" y="2161784"/>
                </a:lnTo>
                <a:lnTo>
                  <a:pt x="0" y="216178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25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273792" y="3485756"/>
            <a:ext cx="1821303" cy="2161783"/>
          </a:xfrm>
          <a:custGeom>
            <a:avLst/>
            <a:gdLst/>
            <a:ahLst/>
            <a:cxnLst/>
            <a:rect r="r" b="b" t="t" l="l"/>
            <a:pathLst>
              <a:path h="2161783" w="1821303">
                <a:moveTo>
                  <a:pt x="0" y="0"/>
                </a:moveTo>
                <a:lnTo>
                  <a:pt x="1821302" y="0"/>
                </a:lnTo>
                <a:lnTo>
                  <a:pt x="1821302" y="2161784"/>
                </a:lnTo>
                <a:lnTo>
                  <a:pt x="0" y="21617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25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0280550" y="5262123"/>
            <a:ext cx="1821303" cy="2161783"/>
          </a:xfrm>
          <a:custGeom>
            <a:avLst/>
            <a:gdLst/>
            <a:ahLst/>
            <a:cxnLst/>
            <a:rect r="r" b="b" t="t" l="l"/>
            <a:pathLst>
              <a:path h="2161783" w="1821303">
                <a:moveTo>
                  <a:pt x="0" y="0"/>
                </a:moveTo>
                <a:lnTo>
                  <a:pt x="1821303" y="0"/>
                </a:lnTo>
                <a:lnTo>
                  <a:pt x="1821303" y="2161783"/>
                </a:lnTo>
                <a:lnTo>
                  <a:pt x="0" y="216178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25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7342480" y="3446684"/>
            <a:ext cx="1621906" cy="1887308"/>
            <a:chOff x="0" y="0"/>
            <a:chExt cx="6985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8738C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242630" y="6769802"/>
            <a:ext cx="1814120" cy="2110976"/>
            <a:chOff x="0" y="0"/>
            <a:chExt cx="6985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9CC147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342480" y="6876873"/>
            <a:ext cx="1621906" cy="1887308"/>
            <a:chOff x="0" y="0"/>
            <a:chExt cx="6985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9CC147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387164" y="5167589"/>
            <a:ext cx="1621906" cy="1887308"/>
            <a:chOff x="0" y="0"/>
            <a:chExt cx="6985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44A796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10280550" y="5167589"/>
            <a:ext cx="1621906" cy="1887308"/>
            <a:chOff x="0" y="0"/>
            <a:chExt cx="6985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DD8033"/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241468" y="3353900"/>
            <a:ext cx="1814120" cy="2110976"/>
            <a:chOff x="0" y="0"/>
            <a:chExt cx="6985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D9514B"/>
              </a:solidFill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327193" y="3456209"/>
            <a:ext cx="1621906" cy="1887308"/>
            <a:chOff x="0" y="0"/>
            <a:chExt cx="698500" cy="812800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D9514B"/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231943" y="6769802"/>
            <a:ext cx="1814120" cy="2110976"/>
            <a:chOff x="0" y="0"/>
            <a:chExt cx="698500" cy="812800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18738C"/>
              </a:solidFill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6310426" y="3936160"/>
            <a:ext cx="989668" cy="369439"/>
            <a:chOff x="0" y="0"/>
            <a:chExt cx="1319557" cy="492585"/>
          </a:xfrm>
        </p:grpSpPr>
        <p:sp>
          <p:nvSpPr>
            <p:cNvPr name="AutoShape 42" id="42"/>
            <p:cNvSpPr/>
            <p:nvPr/>
          </p:nvSpPr>
          <p:spPr>
            <a:xfrm>
              <a:off x="102318" y="102318"/>
              <a:ext cx="1171696" cy="0"/>
            </a:xfrm>
            <a:prstGeom prst="line">
              <a:avLst/>
            </a:prstGeom>
            <a:ln cap="flat" w="25400">
              <a:solidFill>
                <a:srgbClr val="18738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3" id="43"/>
            <p:cNvGrpSpPr/>
            <p:nvPr/>
          </p:nvGrpSpPr>
          <p:grpSpPr>
            <a:xfrm rot="0">
              <a:off x="0" y="0"/>
              <a:ext cx="204637" cy="204637"/>
              <a:chOff x="0" y="0"/>
              <a:chExt cx="812800" cy="812800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738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6" id="46"/>
            <p:cNvGrpSpPr/>
            <p:nvPr/>
          </p:nvGrpSpPr>
          <p:grpSpPr>
            <a:xfrm rot="0">
              <a:off x="1182352" y="115018"/>
              <a:ext cx="137205" cy="377567"/>
              <a:chOff x="0" y="0"/>
              <a:chExt cx="27102" cy="74581"/>
            </a:xfrm>
          </p:grpSpPr>
          <p:sp>
            <p:nvSpPr>
              <p:cNvPr name="Freeform 47" id="47"/>
              <p:cNvSpPr/>
              <p:nvPr/>
            </p:nvSpPr>
            <p:spPr>
              <a:xfrm flipH="false" flipV="false" rot="0">
                <a:off x="0" y="0"/>
                <a:ext cx="27102" cy="74581"/>
              </a:xfrm>
              <a:custGeom>
                <a:avLst/>
                <a:gdLst/>
                <a:ahLst/>
                <a:cxnLst/>
                <a:rect r="r" b="b" t="t" l="l"/>
                <a:pathLst>
                  <a:path h="74581" w="27102">
                    <a:moveTo>
                      <a:pt x="0" y="0"/>
                    </a:moveTo>
                    <a:lnTo>
                      <a:pt x="27102" y="0"/>
                    </a:lnTo>
                    <a:lnTo>
                      <a:pt x="27102" y="74581"/>
                    </a:lnTo>
                    <a:lnTo>
                      <a:pt x="0" y="74581"/>
                    </a:ln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name="TextBox 48" id="48"/>
              <p:cNvSpPr txBox="true"/>
              <p:nvPr/>
            </p:nvSpPr>
            <p:spPr>
              <a:xfrm>
                <a:off x="0" y="-47625"/>
                <a:ext cx="27102" cy="1222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49" id="49"/>
          <p:cNvGrpSpPr/>
          <p:nvPr/>
        </p:nvGrpSpPr>
        <p:grpSpPr>
          <a:xfrm rot="0">
            <a:off x="6310426" y="7366756"/>
            <a:ext cx="989668" cy="369439"/>
            <a:chOff x="0" y="0"/>
            <a:chExt cx="1319557" cy="492585"/>
          </a:xfrm>
        </p:grpSpPr>
        <p:sp>
          <p:nvSpPr>
            <p:cNvPr name="AutoShape 50" id="50"/>
            <p:cNvSpPr/>
            <p:nvPr/>
          </p:nvSpPr>
          <p:spPr>
            <a:xfrm>
              <a:off x="102318" y="102318"/>
              <a:ext cx="1171696" cy="0"/>
            </a:xfrm>
            <a:prstGeom prst="line">
              <a:avLst/>
            </a:prstGeom>
            <a:ln cap="flat" w="25400">
              <a:solidFill>
                <a:srgbClr val="9CC147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1" id="51"/>
            <p:cNvGrpSpPr/>
            <p:nvPr/>
          </p:nvGrpSpPr>
          <p:grpSpPr>
            <a:xfrm rot="0">
              <a:off x="0" y="0"/>
              <a:ext cx="204637" cy="204637"/>
              <a:chOff x="0" y="0"/>
              <a:chExt cx="812800" cy="812800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CC147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54" id="54"/>
            <p:cNvGrpSpPr/>
            <p:nvPr/>
          </p:nvGrpSpPr>
          <p:grpSpPr>
            <a:xfrm rot="0">
              <a:off x="1182352" y="115018"/>
              <a:ext cx="137205" cy="377567"/>
              <a:chOff x="0" y="0"/>
              <a:chExt cx="27102" cy="74581"/>
            </a:xfrm>
          </p:grpSpPr>
          <p:sp>
            <p:nvSpPr>
              <p:cNvPr name="Freeform 55" id="55"/>
              <p:cNvSpPr/>
              <p:nvPr/>
            </p:nvSpPr>
            <p:spPr>
              <a:xfrm flipH="false" flipV="false" rot="0">
                <a:off x="0" y="0"/>
                <a:ext cx="27102" cy="74581"/>
              </a:xfrm>
              <a:custGeom>
                <a:avLst/>
                <a:gdLst/>
                <a:ahLst/>
                <a:cxnLst/>
                <a:rect r="r" b="b" t="t" l="l"/>
                <a:pathLst>
                  <a:path h="74581" w="27102">
                    <a:moveTo>
                      <a:pt x="0" y="0"/>
                    </a:moveTo>
                    <a:lnTo>
                      <a:pt x="27102" y="0"/>
                    </a:lnTo>
                    <a:lnTo>
                      <a:pt x="27102" y="74581"/>
                    </a:lnTo>
                    <a:lnTo>
                      <a:pt x="0" y="74581"/>
                    </a:ln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name="TextBox 56" id="56"/>
              <p:cNvSpPr txBox="true"/>
              <p:nvPr/>
            </p:nvSpPr>
            <p:spPr>
              <a:xfrm>
                <a:off x="0" y="-47625"/>
                <a:ext cx="27102" cy="1222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57" id="57"/>
          <p:cNvGrpSpPr/>
          <p:nvPr/>
        </p:nvGrpSpPr>
        <p:grpSpPr>
          <a:xfrm rot="0">
            <a:off x="5352752" y="5647540"/>
            <a:ext cx="989668" cy="369656"/>
            <a:chOff x="0" y="0"/>
            <a:chExt cx="1319557" cy="492874"/>
          </a:xfrm>
        </p:grpSpPr>
        <p:sp>
          <p:nvSpPr>
            <p:cNvPr name="AutoShape 58" id="58"/>
            <p:cNvSpPr/>
            <p:nvPr/>
          </p:nvSpPr>
          <p:spPr>
            <a:xfrm>
              <a:off x="102318" y="102608"/>
              <a:ext cx="1171696" cy="0"/>
            </a:xfrm>
            <a:prstGeom prst="line">
              <a:avLst/>
            </a:prstGeom>
            <a:ln cap="flat" w="25400">
              <a:solidFill>
                <a:srgbClr val="44A796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59" id="59"/>
            <p:cNvGrpSpPr/>
            <p:nvPr/>
          </p:nvGrpSpPr>
          <p:grpSpPr>
            <a:xfrm rot="0">
              <a:off x="0" y="0"/>
              <a:ext cx="204637" cy="204637"/>
              <a:chOff x="0" y="0"/>
              <a:chExt cx="812800" cy="812800"/>
            </a:xfrm>
          </p:grpSpPr>
          <p:sp>
            <p:nvSpPr>
              <p:cNvPr name="Freeform 60" id="60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4A796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61" id="61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62" id="62"/>
            <p:cNvGrpSpPr/>
            <p:nvPr/>
          </p:nvGrpSpPr>
          <p:grpSpPr>
            <a:xfrm rot="0">
              <a:off x="1182352" y="115308"/>
              <a:ext cx="137205" cy="377567"/>
              <a:chOff x="0" y="0"/>
              <a:chExt cx="27102" cy="74581"/>
            </a:xfrm>
          </p:grpSpPr>
          <p:sp>
            <p:nvSpPr>
              <p:cNvPr name="Freeform 63" id="63"/>
              <p:cNvSpPr/>
              <p:nvPr/>
            </p:nvSpPr>
            <p:spPr>
              <a:xfrm flipH="false" flipV="false" rot="0">
                <a:off x="0" y="0"/>
                <a:ext cx="27102" cy="74581"/>
              </a:xfrm>
              <a:custGeom>
                <a:avLst/>
                <a:gdLst/>
                <a:ahLst/>
                <a:cxnLst/>
                <a:rect r="r" b="b" t="t" l="l"/>
                <a:pathLst>
                  <a:path h="74581" w="27102">
                    <a:moveTo>
                      <a:pt x="0" y="0"/>
                    </a:moveTo>
                    <a:lnTo>
                      <a:pt x="27102" y="0"/>
                    </a:lnTo>
                    <a:lnTo>
                      <a:pt x="27102" y="74581"/>
                    </a:lnTo>
                    <a:lnTo>
                      <a:pt x="0" y="74581"/>
                    </a:ln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name="TextBox 64" id="64"/>
              <p:cNvSpPr txBox="true"/>
              <p:nvPr/>
            </p:nvSpPr>
            <p:spPr>
              <a:xfrm>
                <a:off x="0" y="-47625"/>
                <a:ext cx="27102" cy="1222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65" id="65"/>
          <p:cNvGrpSpPr/>
          <p:nvPr/>
        </p:nvGrpSpPr>
        <p:grpSpPr>
          <a:xfrm rot="0">
            <a:off x="10994612" y="3936160"/>
            <a:ext cx="1003952" cy="369439"/>
            <a:chOff x="0" y="0"/>
            <a:chExt cx="1338602" cy="492585"/>
          </a:xfrm>
        </p:grpSpPr>
        <p:sp>
          <p:nvSpPr>
            <p:cNvPr name="AutoShape 66" id="66"/>
            <p:cNvSpPr/>
            <p:nvPr/>
          </p:nvSpPr>
          <p:spPr>
            <a:xfrm>
              <a:off x="53616" y="102318"/>
              <a:ext cx="1171696" cy="0"/>
            </a:xfrm>
            <a:prstGeom prst="line">
              <a:avLst/>
            </a:prstGeom>
            <a:ln cap="flat" w="25400">
              <a:solidFill>
                <a:srgbClr val="D9514B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7" id="67"/>
            <p:cNvGrpSpPr/>
            <p:nvPr/>
          </p:nvGrpSpPr>
          <p:grpSpPr>
            <a:xfrm rot="0">
              <a:off x="0" y="115018"/>
              <a:ext cx="137205" cy="377567"/>
              <a:chOff x="0" y="0"/>
              <a:chExt cx="27102" cy="74581"/>
            </a:xfrm>
          </p:grpSpPr>
          <p:sp>
            <p:nvSpPr>
              <p:cNvPr name="Freeform 68" id="68"/>
              <p:cNvSpPr/>
              <p:nvPr/>
            </p:nvSpPr>
            <p:spPr>
              <a:xfrm flipH="false" flipV="false" rot="0">
                <a:off x="0" y="0"/>
                <a:ext cx="27102" cy="74581"/>
              </a:xfrm>
              <a:custGeom>
                <a:avLst/>
                <a:gdLst/>
                <a:ahLst/>
                <a:cxnLst/>
                <a:rect r="r" b="b" t="t" l="l"/>
                <a:pathLst>
                  <a:path h="74581" w="27102">
                    <a:moveTo>
                      <a:pt x="0" y="0"/>
                    </a:moveTo>
                    <a:lnTo>
                      <a:pt x="27102" y="0"/>
                    </a:lnTo>
                    <a:lnTo>
                      <a:pt x="27102" y="74581"/>
                    </a:lnTo>
                    <a:lnTo>
                      <a:pt x="0" y="74581"/>
                    </a:ln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name="TextBox 69" id="69"/>
              <p:cNvSpPr txBox="true"/>
              <p:nvPr/>
            </p:nvSpPr>
            <p:spPr>
              <a:xfrm>
                <a:off x="0" y="-47625"/>
                <a:ext cx="27102" cy="1222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0" id="70"/>
            <p:cNvGrpSpPr/>
            <p:nvPr/>
          </p:nvGrpSpPr>
          <p:grpSpPr>
            <a:xfrm rot="0">
              <a:off x="1133966" y="0"/>
              <a:ext cx="204637" cy="204637"/>
              <a:chOff x="0" y="0"/>
              <a:chExt cx="812800" cy="812800"/>
            </a:xfrm>
          </p:grpSpPr>
          <p:sp>
            <p:nvSpPr>
              <p:cNvPr name="Freeform 71" id="7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514B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72" id="72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73" id="73"/>
          <p:cNvGrpSpPr/>
          <p:nvPr/>
        </p:nvGrpSpPr>
        <p:grpSpPr>
          <a:xfrm rot="0">
            <a:off x="10994612" y="7366756"/>
            <a:ext cx="1003952" cy="369439"/>
            <a:chOff x="0" y="0"/>
            <a:chExt cx="1338602" cy="492585"/>
          </a:xfrm>
        </p:grpSpPr>
        <p:sp>
          <p:nvSpPr>
            <p:cNvPr name="AutoShape 74" id="74"/>
            <p:cNvSpPr/>
            <p:nvPr/>
          </p:nvSpPr>
          <p:spPr>
            <a:xfrm>
              <a:off x="53616" y="102318"/>
              <a:ext cx="1171696" cy="0"/>
            </a:xfrm>
            <a:prstGeom prst="line">
              <a:avLst/>
            </a:prstGeom>
            <a:ln cap="flat" w="25400">
              <a:solidFill>
                <a:srgbClr val="18738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5" id="75"/>
            <p:cNvGrpSpPr/>
            <p:nvPr/>
          </p:nvGrpSpPr>
          <p:grpSpPr>
            <a:xfrm rot="0">
              <a:off x="0" y="115018"/>
              <a:ext cx="137205" cy="377567"/>
              <a:chOff x="0" y="0"/>
              <a:chExt cx="27102" cy="74581"/>
            </a:xfrm>
          </p:grpSpPr>
          <p:sp>
            <p:nvSpPr>
              <p:cNvPr name="Freeform 76" id="76"/>
              <p:cNvSpPr/>
              <p:nvPr/>
            </p:nvSpPr>
            <p:spPr>
              <a:xfrm flipH="false" flipV="false" rot="0">
                <a:off x="0" y="0"/>
                <a:ext cx="27102" cy="74581"/>
              </a:xfrm>
              <a:custGeom>
                <a:avLst/>
                <a:gdLst/>
                <a:ahLst/>
                <a:cxnLst/>
                <a:rect r="r" b="b" t="t" l="l"/>
                <a:pathLst>
                  <a:path h="74581" w="27102">
                    <a:moveTo>
                      <a:pt x="0" y="0"/>
                    </a:moveTo>
                    <a:lnTo>
                      <a:pt x="27102" y="0"/>
                    </a:lnTo>
                    <a:lnTo>
                      <a:pt x="27102" y="74581"/>
                    </a:lnTo>
                    <a:lnTo>
                      <a:pt x="0" y="74581"/>
                    </a:ln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name="TextBox 77" id="77"/>
              <p:cNvSpPr txBox="true"/>
              <p:nvPr/>
            </p:nvSpPr>
            <p:spPr>
              <a:xfrm>
                <a:off x="0" y="-47625"/>
                <a:ext cx="27102" cy="1222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8" id="78"/>
            <p:cNvGrpSpPr/>
            <p:nvPr/>
          </p:nvGrpSpPr>
          <p:grpSpPr>
            <a:xfrm rot="0">
              <a:off x="1133966" y="0"/>
              <a:ext cx="204637" cy="204637"/>
              <a:chOff x="0" y="0"/>
              <a:chExt cx="812800" cy="812800"/>
            </a:xfrm>
          </p:grpSpPr>
          <p:sp>
            <p:nvSpPr>
              <p:cNvPr name="Freeform 79" id="7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738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80" id="8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81" id="81"/>
          <p:cNvSpPr/>
          <p:nvPr/>
        </p:nvSpPr>
        <p:spPr>
          <a:xfrm flipH="false" flipV="false" rot="0">
            <a:off x="9397930" y="6914973"/>
            <a:ext cx="1821303" cy="2161783"/>
          </a:xfrm>
          <a:custGeom>
            <a:avLst/>
            <a:gdLst/>
            <a:ahLst/>
            <a:cxnLst/>
            <a:rect r="r" b="b" t="t" l="l"/>
            <a:pathLst>
              <a:path h="2161783" w="1821303">
                <a:moveTo>
                  <a:pt x="0" y="0"/>
                </a:moveTo>
                <a:lnTo>
                  <a:pt x="1821303" y="0"/>
                </a:lnTo>
                <a:lnTo>
                  <a:pt x="1821303" y="2161784"/>
                </a:lnTo>
                <a:lnTo>
                  <a:pt x="0" y="2161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25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2" id="82"/>
          <p:cNvGrpSpPr/>
          <p:nvPr/>
        </p:nvGrpSpPr>
        <p:grpSpPr>
          <a:xfrm rot="0">
            <a:off x="9327193" y="6886398"/>
            <a:ext cx="1621906" cy="1887308"/>
            <a:chOff x="0" y="0"/>
            <a:chExt cx="698500" cy="812800"/>
          </a:xfrm>
        </p:grpSpPr>
        <p:sp>
          <p:nvSpPr>
            <p:cNvPr name="Freeform 83" id="83"/>
            <p:cNvSpPr/>
            <p:nvPr/>
          </p:nvSpPr>
          <p:spPr>
            <a:xfrm flipH="false" flipV="false" rot="0">
              <a:off x="0" y="0"/>
              <a:ext cx="698500" cy="812800"/>
            </a:xfrm>
            <a:custGeom>
              <a:avLst/>
              <a:gdLst/>
              <a:ahLst/>
              <a:cxnLst/>
              <a:rect r="r" b="b" t="t" l="l"/>
              <a:pathLst>
                <a:path h="812800" w="698500">
                  <a:moveTo>
                    <a:pt x="349250" y="0"/>
                  </a:moveTo>
                  <a:lnTo>
                    <a:pt x="698500" y="203200"/>
                  </a:lnTo>
                  <a:lnTo>
                    <a:pt x="698500" y="609600"/>
                  </a:lnTo>
                  <a:lnTo>
                    <a:pt x="349250" y="812800"/>
                  </a:lnTo>
                  <a:lnTo>
                    <a:pt x="0" y="609600"/>
                  </a:lnTo>
                  <a:lnTo>
                    <a:pt x="0" y="203200"/>
                  </a:lnTo>
                  <a:lnTo>
                    <a:pt x="349250" y="0"/>
                  </a:lnTo>
                  <a:close/>
                </a:path>
              </a:pathLst>
            </a:custGeom>
            <a:solidFill>
              <a:srgbClr val="18738C"/>
            </a:solidFill>
            <a:ln cap="sq">
              <a:noFill/>
              <a:prstDash val="solid"/>
              <a:miter/>
            </a:ln>
          </p:spPr>
        </p:sp>
        <p:sp>
          <p:nvSpPr>
            <p:cNvPr name="TextBox 84" id="84"/>
            <p:cNvSpPr txBox="true"/>
            <p:nvPr/>
          </p:nvSpPr>
          <p:spPr>
            <a:xfrm>
              <a:off x="0" y="101600"/>
              <a:ext cx="698500" cy="571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85" id="85"/>
          <p:cNvSpPr/>
          <p:nvPr/>
        </p:nvSpPr>
        <p:spPr>
          <a:xfrm flipH="false" flipV="false" rot="0">
            <a:off x="9772049" y="7444464"/>
            <a:ext cx="824788" cy="771177"/>
          </a:xfrm>
          <a:custGeom>
            <a:avLst/>
            <a:gdLst/>
            <a:ahLst/>
            <a:cxnLst/>
            <a:rect r="r" b="b" t="t" l="l"/>
            <a:pathLst>
              <a:path h="771177" w="824788">
                <a:moveTo>
                  <a:pt x="0" y="0"/>
                </a:moveTo>
                <a:lnTo>
                  <a:pt x="824788" y="0"/>
                </a:lnTo>
                <a:lnTo>
                  <a:pt x="824788" y="771177"/>
                </a:lnTo>
                <a:lnTo>
                  <a:pt x="0" y="77117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86" id="86"/>
          <p:cNvGrpSpPr/>
          <p:nvPr/>
        </p:nvGrpSpPr>
        <p:grpSpPr>
          <a:xfrm rot="0">
            <a:off x="11942171" y="5647540"/>
            <a:ext cx="1014234" cy="369656"/>
            <a:chOff x="0" y="0"/>
            <a:chExt cx="1352312" cy="492874"/>
          </a:xfrm>
        </p:grpSpPr>
        <p:sp>
          <p:nvSpPr>
            <p:cNvPr name="AutoShape 87" id="87"/>
            <p:cNvSpPr/>
            <p:nvPr/>
          </p:nvSpPr>
          <p:spPr>
            <a:xfrm>
              <a:off x="53616" y="102608"/>
              <a:ext cx="1171696" cy="0"/>
            </a:xfrm>
            <a:prstGeom prst="line">
              <a:avLst/>
            </a:prstGeom>
            <a:ln cap="flat" w="25400">
              <a:solidFill>
                <a:srgbClr val="DD8033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8" id="88"/>
            <p:cNvGrpSpPr/>
            <p:nvPr/>
          </p:nvGrpSpPr>
          <p:grpSpPr>
            <a:xfrm rot="0">
              <a:off x="1147675" y="0"/>
              <a:ext cx="204637" cy="204637"/>
              <a:chOff x="0" y="0"/>
              <a:chExt cx="812800" cy="812800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D8033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76200" y="28575"/>
                <a:ext cx="660400" cy="7080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91" id="91"/>
            <p:cNvGrpSpPr/>
            <p:nvPr/>
          </p:nvGrpSpPr>
          <p:grpSpPr>
            <a:xfrm rot="0">
              <a:off x="0" y="115308"/>
              <a:ext cx="137205" cy="377567"/>
              <a:chOff x="0" y="0"/>
              <a:chExt cx="27102" cy="74581"/>
            </a:xfrm>
          </p:grpSpPr>
          <p:sp>
            <p:nvSpPr>
              <p:cNvPr name="Freeform 92" id="92"/>
              <p:cNvSpPr/>
              <p:nvPr/>
            </p:nvSpPr>
            <p:spPr>
              <a:xfrm flipH="false" flipV="false" rot="0">
                <a:off x="0" y="0"/>
                <a:ext cx="27102" cy="74581"/>
              </a:xfrm>
              <a:custGeom>
                <a:avLst/>
                <a:gdLst/>
                <a:ahLst/>
                <a:cxnLst/>
                <a:rect r="r" b="b" t="t" l="l"/>
                <a:pathLst>
                  <a:path h="74581" w="27102">
                    <a:moveTo>
                      <a:pt x="0" y="0"/>
                    </a:moveTo>
                    <a:lnTo>
                      <a:pt x="27102" y="0"/>
                    </a:lnTo>
                    <a:lnTo>
                      <a:pt x="27102" y="74581"/>
                    </a:lnTo>
                    <a:lnTo>
                      <a:pt x="0" y="74581"/>
                    </a:lnTo>
                    <a:close/>
                  </a:path>
                </a:pathLst>
              </a:custGeom>
              <a:solidFill>
                <a:srgbClr val="F6F6F6"/>
              </a:solidFill>
            </p:spPr>
          </p:sp>
          <p:sp>
            <p:nvSpPr>
              <p:cNvPr name="TextBox 93" id="93"/>
              <p:cNvSpPr txBox="true"/>
              <p:nvPr/>
            </p:nvSpPr>
            <p:spPr>
              <a:xfrm>
                <a:off x="0" y="-47625"/>
                <a:ext cx="27102" cy="12220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94" id="94"/>
          <p:cNvSpPr/>
          <p:nvPr/>
        </p:nvSpPr>
        <p:spPr>
          <a:xfrm flipH="false" flipV="false" rot="0">
            <a:off x="7719226" y="3936160"/>
            <a:ext cx="860928" cy="860928"/>
          </a:xfrm>
          <a:custGeom>
            <a:avLst/>
            <a:gdLst/>
            <a:ahLst/>
            <a:cxnLst/>
            <a:rect r="r" b="b" t="t" l="l"/>
            <a:pathLst>
              <a:path h="860928" w="860928">
                <a:moveTo>
                  <a:pt x="0" y="0"/>
                </a:moveTo>
                <a:lnTo>
                  <a:pt x="860928" y="0"/>
                </a:lnTo>
                <a:lnTo>
                  <a:pt x="860928" y="860928"/>
                </a:lnTo>
                <a:lnTo>
                  <a:pt x="0" y="86092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5" id="95"/>
          <p:cNvSpPr/>
          <p:nvPr/>
        </p:nvSpPr>
        <p:spPr>
          <a:xfrm flipH="false" flipV="false" rot="0">
            <a:off x="6773324" y="5715494"/>
            <a:ext cx="847732" cy="734348"/>
          </a:xfrm>
          <a:custGeom>
            <a:avLst/>
            <a:gdLst/>
            <a:ahLst/>
            <a:cxnLst/>
            <a:rect r="r" b="b" t="t" l="l"/>
            <a:pathLst>
              <a:path h="734348" w="847732">
                <a:moveTo>
                  <a:pt x="0" y="0"/>
                </a:moveTo>
                <a:lnTo>
                  <a:pt x="847732" y="0"/>
                </a:lnTo>
                <a:lnTo>
                  <a:pt x="847732" y="734348"/>
                </a:lnTo>
                <a:lnTo>
                  <a:pt x="0" y="73434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6" id="96"/>
          <p:cNvSpPr/>
          <p:nvPr/>
        </p:nvSpPr>
        <p:spPr>
          <a:xfrm flipH="false" flipV="false" rot="0">
            <a:off x="7770848" y="7423906"/>
            <a:ext cx="757684" cy="820226"/>
          </a:xfrm>
          <a:custGeom>
            <a:avLst/>
            <a:gdLst/>
            <a:ahLst/>
            <a:cxnLst/>
            <a:rect r="r" b="b" t="t" l="l"/>
            <a:pathLst>
              <a:path h="820226" w="757684">
                <a:moveTo>
                  <a:pt x="0" y="0"/>
                </a:moveTo>
                <a:lnTo>
                  <a:pt x="757684" y="0"/>
                </a:lnTo>
                <a:lnTo>
                  <a:pt x="757684" y="820226"/>
                </a:lnTo>
                <a:lnTo>
                  <a:pt x="0" y="82022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7" id="97"/>
          <p:cNvSpPr/>
          <p:nvPr/>
        </p:nvSpPr>
        <p:spPr>
          <a:xfrm flipH="false" flipV="false" rot="0">
            <a:off x="9718590" y="4014141"/>
            <a:ext cx="839112" cy="714294"/>
          </a:xfrm>
          <a:custGeom>
            <a:avLst/>
            <a:gdLst/>
            <a:ahLst/>
            <a:cxnLst/>
            <a:rect r="r" b="b" t="t" l="l"/>
            <a:pathLst>
              <a:path h="714294" w="839112">
                <a:moveTo>
                  <a:pt x="0" y="0"/>
                </a:moveTo>
                <a:lnTo>
                  <a:pt x="839112" y="0"/>
                </a:lnTo>
                <a:lnTo>
                  <a:pt x="839112" y="714295"/>
                </a:lnTo>
                <a:lnTo>
                  <a:pt x="0" y="71429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8" id="98"/>
          <p:cNvSpPr/>
          <p:nvPr/>
        </p:nvSpPr>
        <p:spPr>
          <a:xfrm flipH="false" flipV="false" rot="0">
            <a:off x="10677728" y="5723328"/>
            <a:ext cx="827551" cy="775829"/>
          </a:xfrm>
          <a:custGeom>
            <a:avLst/>
            <a:gdLst/>
            <a:ahLst/>
            <a:cxnLst/>
            <a:rect r="r" b="b" t="t" l="l"/>
            <a:pathLst>
              <a:path h="775829" w="827551">
                <a:moveTo>
                  <a:pt x="0" y="0"/>
                </a:moveTo>
                <a:lnTo>
                  <a:pt x="827551" y="0"/>
                </a:lnTo>
                <a:lnTo>
                  <a:pt x="827551" y="775829"/>
                </a:lnTo>
                <a:lnTo>
                  <a:pt x="0" y="77582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9" id="99"/>
          <p:cNvSpPr/>
          <p:nvPr/>
        </p:nvSpPr>
        <p:spPr>
          <a:xfrm flipH="false" flipV="false" rot="2480826">
            <a:off x="-97726" y="-1143580"/>
            <a:ext cx="2252853" cy="2287160"/>
          </a:xfrm>
          <a:custGeom>
            <a:avLst/>
            <a:gdLst/>
            <a:ahLst/>
            <a:cxnLst/>
            <a:rect r="r" b="b" t="t" l="l"/>
            <a:pathLst>
              <a:path h="2287160" w="2252853">
                <a:moveTo>
                  <a:pt x="0" y="0"/>
                </a:moveTo>
                <a:lnTo>
                  <a:pt x="2252852" y="0"/>
                </a:lnTo>
                <a:lnTo>
                  <a:pt x="2252852" y="2287160"/>
                </a:lnTo>
                <a:lnTo>
                  <a:pt x="0" y="228716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12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0" id="100"/>
          <p:cNvSpPr/>
          <p:nvPr/>
        </p:nvSpPr>
        <p:spPr>
          <a:xfrm flipH="false" flipV="false" rot="-320494">
            <a:off x="14769194" y="9439762"/>
            <a:ext cx="5532983" cy="1694476"/>
          </a:xfrm>
          <a:custGeom>
            <a:avLst/>
            <a:gdLst/>
            <a:ahLst/>
            <a:cxnLst/>
            <a:rect r="r" b="b" t="t" l="l"/>
            <a:pathLst>
              <a:path h="1694476" w="5532983">
                <a:moveTo>
                  <a:pt x="0" y="0"/>
                </a:moveTo>
                <a:lnTo>
                  <a:pt x="5532983" y="0"/>
                </a:lnTo>
                <a:lnTo>
                  <a:pt x="5532983" y="1694476"/>
                </a:lnTo>
                <a:lnTo>
                  <a:pt x="0" y="169447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12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1" id="101"/>
          <p:cNvSpPr txBox="true"/>
          <p:nvPr/>
        </p:nvSpPr>
        <p:spPr>
          <a:xfrm rot="0">
            <a:off x="5039469" y="933450"/>
            <a:ext cx="8209062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Define the Purpose &amp; Scope</a:t>
            </a:r>
          </a:p>
        </p:txBody>
      </p:sp>
      <p:grpSp>
        <p:nvGrpSpPr>
          <p:cNvPr name="Group 102" id="102"/>
          <p:cNvGrpSpPr/>
          <p:nvPr/>
        </p:nvGrpSpPr>
        <p:grpSpPr>
          <a:xfrm rot="0">
            <a:off x="2135538" y="3853832"/>
            <a:ext cx="3610891" cy="1100386"/>
            <a:chOff x="0" y="0"/>
            <a:chExt cx="4814521" cy="1467182"/>
          </a:xfrm>
        </p:grpSpPr>
        <p:sp>
          <p:nvSpPr>
            <p:cNvPr name="TextBox 103" id="103"/>
            <p:cNvSpPr txBox="true"/>
            <p:nvPr/>
          </p:nvSpPr>
          <p:spPr>
            <a:xfrm rot="0">
              <a:off x="0" y="-38100"/>
              <a:ext cx="4802856" cy="506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 b="true">
                  <a:solidFill>
                    <a:srgbClr val="18738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Identify the goal</a:t>
              </a:r>
            </a:p>
          </p:txBody>
        </p:sp>
        <p:sp>
          <p:nvSpPr>
            <p:cNvPr name="TextBox 104" id="104"/>
            <p:cNvSpPr txBox="true"/>
            <p:nvPr/>
          </p:nvSpPr>
          <p:spPr>
            <a:xfrm rot="0">
              <a:off x="13921" y="661368"/>
              <a:ext cx="4800600" cy="805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Annual report, investor update, internal review.</a:t>
              </a:r>
            </a:p>
          </p:txBody>
        </p:sp>
      </p:grpSp>
      <p:grpSp>
        <p:nvGrpSpPr>
          <p:cNvPr name="Group 105" id="105"/>
          <p:cNvGrpSpPr/>
          <p:nvPr/>
        </p:nvGrpSpPr>
        <p:grpSpPr>
          <a:xfrm rot="0">
            <a:off x="12551013" y="3853832"/>
            <a:ext cx="3600882" cy="1100386"/>
            <a:chOff x="0" y="0"/>
            <a:chExt cx="4801176" cy="1467182"/>
          </a:xfrm>
        </p:grpSpPr>
        <p:sp>
          <p:nvSpPr>
            <p:cNvPr name="TextBox 106" id="106"/>
            <p:cNvSpPr txBox="true"/>
            <p:nvPr/>
          </p:nvSpPr>
          <p:spPr>
            <a:xfrm rot="0">
              <a:off x="0" y="-38100"/>
              <a:ext cx="4801176" cy="506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D9514B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Identify the target audience</a:t>
              </a:r>
            </a:p>
          </p:txBody>
        </p:sp>
        <p:sp>
          <p:nvSpPr>
            <p:cNvPr name="TextBox 107" id="107"/>
            <p:cNvSpPr txBox="true"/>
            <p:nvPr/>
          </p:nvSpPr>
          <p:spPr>
            <a:xfrm rot="0">
              <a:off x="0" y="661368"/>
              <a:ext cx="4800600" cy="805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Investors, executives, stakeholders.</a:t>
              </a:r>
            </a:p>
          </p:txBody>
        </p:sp>
      </p:grpSp>
      <p:sp>
        <p:nvSpPr>
          <p:cNvPr name="TextBox 108" id="108"/>
          <p:cNvSpPr txBox="true"/>
          <p:nvPr/>
        </p:nvSpPr>
        <p:spPr>
          <a:xfrm rot="0">
            <a:off x="5510416" y="1949858"/>
            <a:ext cx="726716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</a:t>
            </a:r>
          </a:p>
        </p:txBody>
      </p:sp>
      <p:grpSp>
        <p:nvGrpSpPr>
          <p:cNvPr name="Group 109" id="109"/>
          <p:cNvGrpSpPr/>
          <p:nvPr/>
        </p:nvGrpSpPr>
        <p:grpSpPr>
          <a:xfrm rot="0">
            <a:off x="1180461" y="5565211"/>
            <a:ext cx="3600450" cy="1100386"/>
            <a:chOff x="0" y="0"/>
            <a:chExt cx="4800600" cy="1467182"/>
          </a:xfrm>
        </p:grpSpPr>
        <p:sp>
          <p:nvSpPr>
            <p:cNvPr name="TextBox 110" id="110"/>
            <p:cNvSpPr txBox="true"/>
            <p:nvPr/>
          </p:nvSpPr>
          <p:spPr>
            <a:xfrm rot="0">
              <a:off x="0" y="-38100"/>
              <a:ext cx="4800600" cy="506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 b="true">
                  <a:solidFill>
                    <a:srgbClr val="44A79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Determine key metrics</a:t>
              </a:r>
            </a:p>
          </p:txBody>
        </p:sp>
        <p:sp>
          <p:nvSpPr>
            <p:cNvPr name="TextBox 111" id="111"/>
            <p:cNvSpPr txBox="true"/>
            <p:nvPr/>
          </p:nvSpPr>
          <p:spPr>
            <a:xfrm rot="0">
              <a:off x="0" y="661368"/>
              <a:ext cx="4800600" cy="805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Revenue, expenses, profit margins.</a:t>
              </a:r>
            </a:p>
          </p:txBody>
        </p:sp>
      </p:grpSp>
      <p:grpSp>
        <p:nvGrpSpPr>
          <p:cNvPr name="Group 112" id="112"/>
          <p:cNvGrpSpPr/>
          <p:nvPr/>
        </p:nvGrpSpPr>
        <p:grpSpPr>
          <a:xfrm rot="0">
            <a:off x="13503513" y="5565211"/>
            <a:ext cx="3604026" cy="786061"/>
            <a:chOff x="0" y="0"/>
            <a:chExt cx="4805368" cy="1048082"/>
          </a:xfrm>
        </p:grpSpPr>
        <p:sp>
          <p:nvSpPr>
            <p:cNvPr name="TextBox 113" id="113"/>
            <p:cNvSpPr txBox="true"/>
            <p:nvPr/>
          </p:nvSpPr>
          <p:spPr>
            <a:xfrm rot="0">
              <a:off x="0" y="-38100"/>
              <a:ext cx="4805368" cy="506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DD8033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Ensure compliance</a:t>
              </a:r>
            </a:p>
          </p:txBody>
        </p:sp>
        <p:sp>
          <p:nvSpPr>
            <p:cNvPr name="TextBox 114" id="114"/>
            <p:cNvSpPr txBox="true"/>
            <p:nvPr/>
          </p:nvSpPr>
          <p:spPr>
            <a:xfrm rot="0">
              <a:off x="0" y="661368"/>
              <a:ext cx="4800600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Follow accounting standards.</a:t>
              </a:r>
            </a:p>
          </p:txBody>
        </p:sp>
      </p:grpSp>
      <p:grpSp>
        <p:nvGrpSpPr>
          <p:cNvPr name="Group 115" id="115"/>
          <p:cNvGrpSpPr/>
          <p:nvPr/>
        </p:nvGrpSpPr>
        <p:grpSpPr>
          <a:xfrm rot="0">
            <a:off x="2128079" y="7279258"/>
            <a:ext cx="3618350" cy="1186814"/>
            <a:chOff x="0" y="0"/>
            <a:chExt cx="4824467" cy="1582419"/>
          </a:xfrm>
        </p:grpSpPr>
        <p:sp>
          <p:nvSpPr>
            <p:cNvPr name="TextBox 116" id="116"/>
            <p:cNvSpPr txBox="true"/>
            <p:nvPr/>
          </p:nvSpPr>
          <p:spPr>
            <a:xfrm rot="0">
              <a:off x="0" y="-38100"/>
              <a:ext cx="4800600" cy="104647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 b="true">
                  <a:solidFill>
                    <a:srgbClr val="9CC14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Choose the reporting period </a:t>
              </a:r>
            </a:p>
          </p:txBody>
        </p:sp>
        <p:sp>
          <p:nvSpPr>
            <p:cNvPr name="TextBox 117" id="117"/>
            <p:cNvSpPr txBox="true"/>
            <p:nvPr/>
          </p:nvSpPr>
          <p:spPr>
            <a:xfrm rot="0">
              <a:off x="23867" y="1195704"/>
              <a:ext cx="4800600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Monthly, quarterly, annually.</a:t>
              </a:r>
            </a:p>
          </p:txBody>
        </p:sp>
      </p:grpSp>
      <p:grpSp>
        <p:nvGrpSpPr>
          <p:cNvPr name="Group 118" id="118"/>
          <p:cNvGrpSpPr/>
          <p:nvPr/>
        </p:nvGrpSpPr>
        <p:grpSpPr>
          <a:xfrm rot="0">
            <a:off x="12551013" y="7279258"/>
            <a:ext cx="3875279" cy="1100386"/>
            <a:chOff x="0" y="0"/>
            <a:chExt cx="5167039" cy="1467182"/>
          </a:xfrm>
        </p:grpSpPr>
        <p:sp>
          <p:nvSpPr>
            <p:cNvPr name="TextBox 119" id="119"/>
            <p:cNvSpPr txBox="true"/>
            <p:nvPr/>
          </p:nvSpPr>
          <p:spPr>
            <a:xfrm rot="0">
              <a:off x="0" y="-38100"/>
              <a:ext cx="5167039" cy="506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18738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Document financial objectives</a:t>
              </a:r>
            </a:p>
          </p:txBody>
        </p:sp>
        <p:sp>
          <p:nvSpPr>
            <p:cNvPr name="TextBox 120" id="120"/>
            <p:cNvSpPr txBox="true"/>
            <p:nvPr/>
          </p:nvSpPr>
          <p:spPr>
            <a:xfrm rot="0">
              <a:off x="0" y="661368"/>
              <a:ext cx="4800600" cy="805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Growth targets, risk management.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450513" y="3617140"/>
            <a:ext cx="1716819" cy="1716819"/>
          </a:xfrm>
          <a:custGeom>
            <a:avLst/>
            <a:gdLst/>
            <a:ahLst/>
            <a:cxnLst/>
            <a:rect r="r" b="b" t="t" l="l"/>
            <a:pathLst>
              <a:path h="1716819" w="1716819">
                <a:moveTo>
                  <a:pt x="0" y="0"/>
                </a:moveTo>
                <a:lnTo>
                  <a:pt x="1716818" y="0"/>
                </a:lnTo>
                <a:lnTo>
                  <a:pt x="1716818" y="1716819"/>
                </a:lnTo>
                <a:lnTo>
                  <a:pt x="0" y="1716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50513" y="3617140"/>
            <a:ext cx="1716819" cy="858409"/>
          </a:xfrm>
          <a:custGeom>
            <a:avLst/>
            <a:gdLst/>
            <a:ahLst/>
            <a:cxnLst/>
            <a:rect r="r" b="b" t="t" l="l"/>
            <a:pathLst>
              <a:path h="858409" w="1716819">
                <a:moveTo>
                  <a:pt x="0" y="0"/>
                </a:moveTo>
                <a:lnTo>
                  <a:pt x="1716818" y="0"/>
                </a:lnTo>
                <a:lnTo>
                  <a:pt x="1716818" y="858410"/>
                </a:lnTo>
                <a:lnTo>
                  <a:pt x="0" y="858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16845" y="3617140"/>
            <a:ext cx="1716819" cy="1716819"/>
          </a:xfrm>
          <a:custGeom>
            <a:avLst/>
            <a:gdLst/>
            <a:ahLst/>
            <a:cxnLst/>
            <a:rect r="r" b="b" t="t" l="l"/>
            <a:pathLst>
              <a:path h="1716819" w="1716819">
                <a:moveTo>
                  <a:pt x="0" y="0"/>
                </a:moveTo>
                <a:lnTo>
                  <a:pt x="1716819" y="0"/>
                </a:lnTo>
                <a:lnTo>
                  <a:pt x="1716819" y="1716819"/>
                </a:lnTo>
                <a:lnTo>
                  <a:pt x="0" y="171681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983178" y="3617140"/>
            <a:ext cx="1716819" cy="1716819"/>
          </a:xfrm>
          <a:custGeom>
            <a:avLst/>
            <a:gdLst/>
            <a:ahLst/>
            <a:cxnLst/>
            <a:rect r="r" b="b" t="t" l="l"/>
            <a:pathLst>
              <a:path h="1716819" w="1716819">
                <a:moveTo>
                  <a:pt x="0" y="0"/>
                </a:moveTo>
                <a:lnTo>
                  <a:pt x="1716819" y="0"/>
                </a:lnTo>
                <a:lnTo>
                  <a:pt x="1716819" y="1716819"/>
                </a:lnTo>
                <a:lnTo>
                  <a:pt x="0" y="171681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749511" y="3617140"/>
            <a:ext cx="1716819" cy="1716819"/>
          </a:xfrm>
          <a:custGeom>
            <a:avLst/>
            <a:gdLst/>
            <a:ahLst/>
            <a:cxnLst/>
            <a:rect r="r" b="b" t="t" l="l"/>
            <a:pathLst>
              <a:path h="1716819" w="1716819">
                <a:moveTo>
                  <a:pt x="0" y="0"/>
                </a:moveTo>
                <a:lnTo>
                  <a:pt x="1716819" y="0"/>
                </a:lnTo>
                <a:lnTo>
                  <a:pt x="1716819" y="1716819"/>
                </a:lnTo>
                <a:lnTo>
                  <a:pt x="0" y="17168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515844" y="3617140"/>
            <a:ext cx="1716819" cy="1716819"/>
          </a:xfrm>
          <a:custGeom>
            <a:avLst/>
            <a:gdLst/>
            <a:ahLst/>
            <a:cxnLst/>
            <a:rect r="r" b="b" t="t" l="l"/>
            <a:pathLst>
              <a:path h="1716819" w="1716819">
                <a:moveTo>
                  <a:pt x="0" y="0"/>
                </a:moveTo>
                <a:lnTo>
                  <a:pt x="1716818" y="0"/>
                </a:lnTo>
                <a:lnTo>
                  <a:pt x="1716818" y="1716819"/>
                </a:lnTo>
                <a:lnTo>
                  <a:pt x="0" y="171681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282177" y="3617140"/>
            <a:ext cx="1716819" cy="1716819"/>
          </a:xfrm>
          <a:custGeom>
            <a:avLst/>
            <a:gdLst/>
            <a:ahLst/>
            <a:cxnLst/>
            <a:rect r="r" b="b" t="t" l="l"/>
            <a:pathLst>
              <a:path h="1716819" w="1716819">
                <a:moveTo>
                  <a:pt x="0" y="0"/>
                </a:moveTo>
                <a:lnTo>
                  <a:pt x="1716818" y="0"/>
                </a:lnTo>
                <a:lnTo>
                  <a:pt x="1716818" y="1716819"/>
                </a:lnTo>
                <a:lnTo>
                  <a:pt x="0" y="171681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216845" y="3617140"/>
            <a:ext cx="1716819" cy="858409"/>
          </a:xfrm>
          <a:custGeom>
            <a:avLst/>
            <a:gdLst/>
            <a:ahLst/>
            <a:cxnLst/>
            <a:rect r="r" b="b" t="t" l="l"/>
            <a:pathLst>
              <a:path h="858409" w="1716819">
                <a:moveTo>
                  <a:pt x="0" y="0"/>
                </a:moveTo>
                <a:lnTo>
                  <a:pt x="1716819" y="0"/>
                </a:lnTo>
                <a:lnTo>
                  <a:pt x="1716819" y="858410"/>
                </a:lnTo>
                <a:lnTo>
                  <a:pt x="0" y="85841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35247" y="3617140"/>
            <a:ext cx="1947350" cy="1947350"/>
          </a:xfrm>
          <a:custGeom>
            <a:avLst/>
            <a:gdLst/>
            <a:ahLst/>
            <a:cxnLst/>
            <a:rect r="r" b="b" t="t" l="l"/>
            <a:pathLst>
              <a:path h="1947350" w="1947350">
                <a:moveTo>
                  <a:pt x="0" y="0"/>
                </a:moveTo>
                <a:lnTo>
                  <a:pt x="1947350" y="0"/>
                </a:lnTo>
                <a:lnTo>
                  <a:pt x="1947350" y="1947350"/>
                </a:lnTo>
                <a:lnTo>
                  <a:pt x="0" y="194735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50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4088565" y="3617140"/>
            <a:ext cx="1947350" cy="1947350"/>
          </a:xfrm>
          <a:custGeom>
            <a:avLst/>
            <a:gdLst/>
            <a:ahLst/>
            <a:cxnLst/>
            <a:rect r="r" b="b" t="t" l="l"/>
            <a:pathLst>
              <a:path h="1947350" w="1947350">
                <a:moveTo>
                  <a:pt x="0" y="0"/>
                </a:moveTo>
                <a:lnTo>
                  <a:pt x="1947350" y="0"/>
                </a:lnTo>
                <a:lnTo>
                  <a:pt x="1947350" y="1947350"/>
                </a:lnTo>
                <a:lnTo>
                  <a:pt x="0" y="194735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50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6841883" y="3617140"/>
            <a:ext cx="1947350" cy="1947350"/>
          </a:xfrm>
          <a:custGeom>
            <a:avLst/>
            <a:gdLst/>
            <a:ahLst/>
            <a:cxnLst/>
            <a:rect r="r" b="b" t="t" l="l"/>
            <a:pathLst>
              <a:path h="1947350" w="1947350">
                <a:moveTo>
                  <a:pt x="0" y="0"/>
                </a:moveTo>
                <a:lnTo>
                  <a:pt x="1947350" y="0"/>
                </a:lnTo>
                <a:lnTo>
                  <a:pt x="1947350" y="1947350"/>
                </a:lnTo>
                <a:lnTo>
                  <a:pt x="0" y="194735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50000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98858" y="3617140"/>
            <a:ext cx="1947350" cy="1947350"/>
          </a:xfrm>
          <a:custGeom>
            <a:avLst/>
            <a:gdLst/>
            <a:ahLst/>
            <a:cxnLst/>
            <a:rect r="r" b="b" t="t" l="l"/>
            <a:pathLst>
              <a:path h="1947350" w="1947350">
                <a:moveTo>
                  <a:pt x="0" y="0"/>
                </a:moveTo>
                <a:lnTo>
                  <a:pt x="1947350" y="0"/>
                </a:lnTo>
                <a:lnTo>
                  <a:pt x="1947350" y="1947350"/>
                </a:lnTo>
                <a:lnTo>
                  <a:pt x="0" y="1947350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50000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400578" y="3617140"/>
            <a:ext cx="1947350" cy="1947350"/>
          </a:xfrm>
          <a:custGeom>
            <a:avLst/>
            <a:gdLst/>
            <a:ahLst/>
            <a:cxnLst/>
            <a:rect r="r" b="b" t="t" l="l"/>
            <a:pathLst>
              <a:path h="1947350" w="1947350">
                <a:moveTo>
                  <a:pt x="0" y="0"/>
                </a:moveTo>
                <a:lnTo>
                  <a:pt x="1947350" y="0"/>
                </a:lnTo>
                <a:lnTo>
                  <a:pt x="1947350" y="1947350"/>
                </a:lnTo>
                <a:lnTo>
                  <a:pt x="0" y="194735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alphaModFix amt="50000"/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5157553" y="3617140"/>
            <a:ext cx="1947350" cy="1947350"/>
          </a:xfrm>
          <a:custGeom>
            <a:avLst/>
            <a:gdLst/>
            <a:ahLst/>
            <a:cxnLst/>
            <a:rect r="r" b="b" t="t" l="l"/>
            <a:pathLst>
              <a:path h="1947350" w="1947350">
                <a:moveTo>
                  <a:pt x="0" y="0"/>
                </a:moveTo>
                <a:lnTo>
                  <a:pt x="1947350" y="0"/>
                </a:lnTo>
                <a:lnTo>
                  <a:pt x="1947350" y="1947350"/>
                </a:lnTo>
                <a:lnTo>
                  <a:pt x="0" y="194735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50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655566" y="3822194"/>
            <a:ext cx="1306712" cy="1306712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4421899" y="3822194"/>
            <a:ext cx="1306712" cy="1306712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A79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5772573"/>
            <a:ext cx="2560444" cy="3101168"/>
            <a:chOff x="0" y="0"/>
            <a:chExt cx="623951" cy="7557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623951" cy="755719"/>
            </a:xfrm>
            <a:custGeom>
              <a:avLst/>
              <a:gdLst/>
              <a:ahLst/>
              <a:cxnLst/>
              <a:rect r="r" b="b" t="t" l="l"/>
              <a:pathLst>
                <a:path h="755719" w="623951">
                  <a:moveTo>
                    <a:pt x="0" y="0"/>
                  </a:moveTo>
                  <a:lnTo>
                    <a:pt x="623951" y="0"/>
                  </a:lnTo>
                  <a:lnTo>
                    <a:pt x="623951" y="755719"/>
                  </a:lnTo>
                  <a:lnTo>
                    <a:pt x="0" y="755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8738C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623951" cy="79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3795033" y="5772573"/>
            <a:ext cx="2560444" cy="3101168"/>
            <a:chOff x="0" y="0"/>
            <a:chExt cx="623951" cy="7557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23951" cy="755719"/>
            </a:xfrm>
            <a:custGeom>
              <a:avLst/>
              <a:gdLst/>
              <a:ahLst/>
              <a:cxnLst/>
              <a:rect r="r" b="b" t="t" l="l"/>
              <a:pathLst>
                <a:path h="755719" w="623951">
                  <a:moveTo>
                    <a:pt x="0" y="0"/>
                  </a:moveTo>
                  <a:lnTo>
                    <a:pt x="623951" y="0"/>
                  </a:lnTo>
                  <a:lnTo>
                    <a:pt x="623951" y="755719"/>
                  </a:lnTo>
                  <a:lnTo>
                    <a:pt x="0" y="755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44A796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623951" cy="79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2225984" y="5253050"/>
            <a:ext cx="165876" cy="519523"/>
            <a:chOff x="0" y="0"/>
            <a:chExt cx="221168" cy="692698"/>
          </a:xfrm>
        </p:grpSpPr>
        <p:sp>
          <p:nvSpPr>
            <p:cNvPr name="AutoShape 30" id="30"/>
            <p:cNvSpPr/>
            <p:nvPr/>
          </p:nvSpPr>
          <p:spPr>
            <a:xfrm>
              <a:off x="110584" y="110584"/>
              <a:ext cx="0" cy="582114"/>
            </a:xfrm>
            <a:prstGeom prst="line">
              <a:avLst/>
            </a:prstGeom>
            <a:ln cap="flat" w="25400">
              <a:solidFill>
                <a:srgbClr val="18738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1" id="31"/>
            <p:cNvGrpSpPr/>
            <p:nvPr/>
          </p:nvGrpSpPr>
          <p:grpSpPr>
            <a:xfrm rot="5400000">
              <a:off x="0" y="0"/>
              <a:ext cx="221168" cy="221168"/>
              <a:chOff x="0" y="0"/>
              <a:chExt cx="812800" cy="81280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738C"/>
              </a:solidFill>
              <a:ln w="28575" cap="sq">
                <a:solidFill>
                  <a:srgbClr val="F6F6F6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4" id="34"/>
          <p:cNvGrpSpPr/>
          <p:nvPr/>
        </p:nvGrpSpPr>
        <p:grpSpPr>
          <a:xfrm rot="0">
            <a:off x="4992317" y="5253050"/>
            <a:ext cx="165876" cy="519523"/>
            <a:chOff x="0" y="0"/>
            <a:chExt cx="221168" cy="692698"/>
          </a:xfrm>
        </p:grpSpPr>
        <p:sp>
          <p:nvSpPr>
            <p:cNvPr name="AutoShape 35" id="35"/>
            <p:cNvSpPr/>
            <p:nvPr/>
          </p:nvSpPr>
          <p:spPr>
            <a:xfrm>
              <a:off x="110584" y="110584"/>
              <a:ext cx="0" cy="582114"/>
            </a:xfrm>
            <a:prstGeom prst="line">
              <a:avLst/>
            </a:prstGeom>
            <a:ln cap="flat" w="25400">
              <a:solidFill>
                <a:srgbClr val="44A796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36" id="36"/>
            <p:cNvGrpSpPr/>
            <p:nvPr/>
          </p:nvGrpSpPr>
          <p:grpSpPr>
            <a:xfrm rot="5400000">
              <a:off x="0" y="0"/>
              <a:ext cx="221168" cy="221168"/>
              <a:chOff x="0" y="0"/>
              <a:chExt cx="812800" cy="812800"/>
            </a:xfrm>
          </p:grpSpPr>
          <p:sp>
            <p:nvSpPr>
              <p:cNvPr name="Freeform 37" id="37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44A796"/>
              </a:solidFill>
              <a:ln w="28575" cap="sq">
                <a:solidFill>
                  <a:srgbClr val="F6F6F6"/>
                </a:solidFill>
                <a:prstDash val="solid"/>
                <a:miter/>
              </a:ln>
            </p:spPr>
          </p:sp>
          <p:sp>
            <p:nvSpPr>
              <p:cNvPr name="TextBox 38" id="38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39" id="39"/>
          <p:cNvSpPr/>
          <p:nvPr/>
        </p:nvSpPr>
        <p:spPr>
          <a:xfrm flipH="false" flipV="false" rot="0">
            <a:off x="6983178" y="3617140"/>
            <a:ext cx="1716819" cy="858409"/>
          </a:xfrm>
          <a:custGeom>
            <a:avLst/>
            <a:gdLst/>
            <a:ahLst/>
            <a:cxnLst/>
            <a:rect r="r" b="b" t="t" l="l"/>
            <a:pathLst>
              <a:path h="858409" w="1716819">
                <a:moveTo>
                  <a:pt x="0" y="0"/>
                </a:moveTo>
                <a:lnTo>
                  <a:pt x="1716819" y="0"/>
                </a:lnTo>
                <a:lnTo>
                  <a:pt x="1716819" y="858410"/>
                </a:lnTo>
                <a:lnTo>
                  <a:pt x="0" y="858410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0" id="40"/>
          <p:cNvGrpSpPr/>
          <p:nvPr/>
        </p:nvGrpSpPr>
        <p:grpSpPr>
          <a:xfrm rot="0">
            <a:off x="7188231" y="3822194"/>
            <a:ext cx="1306712" cy="1306712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C147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6561366" y="5772573"/>
            <a:ext cx="2560444" cy="3101168"/>
            <a:chOff x="0" y="0"/>
            <a:chExt cx="623951" cy="755719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623951" cy="755719"/>
            </a:xfrm>
            <a:custGeom>
              <a:avLst/>
              <a:gdLst/>
              <a:ahLst/>
              <a:cxnLst/>
              <a:rect r="r" b="b" t="t" l="l"/>
              <a:pathLst>
                <a:path h="755719" w="623951">
                  <a:moveTo>
                    <a:pt x="0" y="0"/>
                  </a:moveTo>
                  <a:lnTo>
                    <a:pt x="623951" y="0"/>
                  </a:lnTo>
                  <a:lnTo>
                    <a:pt x="623951" y="755719"/>
                  </a:lnTo>
                  <a:lnTo>
                    <a:pt x="0" y="755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9CC147"/>
              </a:solidFill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0" y="-38100"/>
              <a:ext cx="623951" cy="79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7758650" y="5253050"/>
            <a:ext cx="165876" cy="519523"/>
            <a:chOff x="0" y="0"/>
            <a:chExt cx="221168" cy="692698"/>
          </a:xfrm>
        </p:grpSpPr>
        <p:sp>
          <p:nvSpPr>
            <p:cNvPr name="AutoShape 47" id="47"/>
            <p:cNvSpPr/>
            <p:nvPr/>
          </p:nvSpPr>
          <p:spPr>
            <a:xfrm>
              <a:off x="110584" y="110584"/>
              <a:ext cx="0" cy="582114"/>
            </a:xfrm>
            <a:prstGeom prst="line">
              <a:avLst/>
            </a:prstGeom>
            <a:ln cap="flat" w="25400">
              <a:solidFill>
                <a:srgbClr val="9CC147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48" id="48"/>
            <p:cNvGrpSpPr/>
            <p:nvPr/>
          </p:nvGrpSpPr>
          <p:grpSpPr>
            <a:xfrm rot="5400000">
              <a:off x="0" y="0"/>
              <a:ext cx="221168" cy="221168"/>
              <a:chOff x="0" y="0"/>
              <a:chExt cx="812800" cy="812800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9CC147"/>
              </a:solidFill>
              <a:ln w="28575" cap="sq">
                <a:solidFill>
                  <a:srgbClr val="F6F6F6"/>
                </a:solidFill>
                <a:prstDash val="solid"/>
                <a:miter/>
              </a:ln>
            </p:spPr>
          </p:sp>
          <p:sp>
            <p:nvSpPr>
              <p:cNvPr name="TextBox 50" id="50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51" id="51"/>
          <p:cNvSpPr/>
          <p:nvPr/>
        </p:nvSpPr>
        <p:spPr>
          <a:xfrm flipH="false" flipV="false" rot="0">
            <a:off x="9749511" y="3617140"/>
            <a:ext cx="1716819" cy="858409"/>
          </a:xfrm>
          <a:custGeom>
            <a:avLst/>
            <a:gdLst/>
            <a:ahLst/>
            <a:cxnLst/>
            <a:rect r="r" b="b" t="t" l="l"/>
            <a:pathLst>
              <a:path h="858409" w="1716819">
                <a:moveTo>
                  <a:pt x="0" y="0"/>
                </a:moveTo>
                <a:lnTo>
                  <a:pt x="1716819" y="0"/>
                </a:lnTo>
                <a:lnTo>
                  <a:pt x="1716819" y="858410"/>
                </a:lnTo>
                <a:lnTo>
                  <a:pt x="0" y="85841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2" id="52"/>
          <p:cNvGrpSpPr/>
          <p:nvPr/>
        </p:nvGrpSpPr>
        <p:grpSpPr>
          <a:xfrm rot="0">
            <a:off x="9954564" y="3822194"/>
            <a:ext cx="1306712" cy="1306712"/>
            <a:chOff x="0" y="0"/>
            <a:chExt cx="812800" cy="812800"/>
          </a:xfrm>
        </p:grpSpPr>
        <p:sp>
          <p:nvSpPr>
            <p:cNvPr name="Freeform 53" id="5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</p:spPr>
        </p:sp>
        <p:sp>
          <p:nvSpPr>
            <p:cNvPr name="TextBox 54" id="5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9327698" y="5772573"/>
            <a:ext cx="2560444" cy="3101168"/>
            <a:chOff x="0" y="0"/>
            <a:chExt cx="623951" cy="755719"/>
          </a:xfrm>
        </p:grpSpPr>
        <p:sp>
          <p:nvSpPr>
            <p:cNvPr name="Freeform 56" id="56"/>
            <p:cNvSpPr/>
            <p:nvPr/>
          </p:nvSpPr>
          <p:spPr>
            <a:xfrm flipH="false" flipV="false" rot="0">
              <a:off x="0" y="0"/>
              <a:ext cx="623951" cy="755719"/>
            </a:xfrm>
            <a:custGeom>
              <a:avLst/>
              <a:gdLst/>
              <a:ahLst/>
              <a:cxnLst/>
              <a:rect r="r" b="b" t="t" l="l"/>
              <a:pathLst>
                <a:path h="755719" w="623951">
                  <a:moveTo>
                    <a:pt x="0" y="0"/>
                  </a:moveTo>
                  <a:lnTo>
                    <a:pt x="623951" y="0"/>
                  </a:lnTo>
                  <a:lnTo>
                    <a:pt x="623951" y="755719"/>
                  </a:lnTo>
                  <a:lnTo>
                    <a:pt x="0" y="755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18738C"/>
              </a:solidFill>
              <a:prstDash val="solid"/>
              <a:miter/>
            </a:ln>
          </p:spPr>
        </p:sp>
        <p:sp>
          <p:nvSpPr>
            <p:cNvPr name="TextBox 57" id="57"/>
            <p:cNvSpPr txBox="true"/>
            <p:nvPr/>
          </p:nvSpPr>
          <p:spPr>
            <a:xfrm>
              <a:off x="0" y="-38100"/>
              <a:ext cx="623951" cy="79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8" id="58"/>
          <p:cNvGrpSpPr/>
          <p:nvPr/>
        </p:nvGrpSpPr>
        <p:grpSpPr>
          <a:xfrm rot="0">
            <a:off x="10524982" y="5253050"/>
            <a:ext cx="165876" cy="519523"/>
            <a:chOff x="0" y="0"/>
            <a:chExt cx="221168" cy="692698"/>
          </a:xfrm>
        </p:grpSpPr>
        <p:sp>
          <p:nvSpPr>
            <p:cNvPr name="AutoShape 59" id="59"/>
            <p:cNvSpPr/>
            <p:nvPr/>
          </p:nvSpPr>
          <p:spPr>
            <a:xfrm>
              <a:off x="110584" y="110584"/>
              <a:ext cx="0" cy="582114"/>
            </a:xfrm>
            <a:prstGeom prst="line">
              <a:avLst/>
            </a:prstGeom>
            <a:ln cap="flat" w="25400">
              <a:solidFill>
                <a:srgbClr val="18738C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60" id="60"/>
            <p:cNvGrpSpPr/>
            <p:nvPr/>
          </p:nvGrpSpPr>
          <p:grpSpPr>
            <a:xfrm rot="5400000">
              <a:off x="0" y="0"/>
              <a:ext cx="221168" cy="221168"/>
              <a:chOff x="0" y="0"/>
              <a:chExt cx="812800" cy="812800"/>
            </a:xfrm>
          </p:grpSpPr>
          <p:sp>
            <p:nvSpPr>
              <p:cNvPr name="Freeform 61" id="61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8738C"/>
              </a:solidFill>
              <a:ln w="28575" cap="sq">
                <a:solidFill>
                  <a:srgbClr val="F6F6F6"/>
                </a:solidFill>
                <a:prstDash val="solid"/>
                <a:miter/>
              </a:ln>
            </p:spPr>
          </p:sp>
          <p:sp>
            <p:nvSpPr>
              <p:cNvPr name="TextBox 62" id="62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63" id="63"/>
          <p:cNvSpPr/>
          <p:nvPr/>
        </p:nvSpPr>
        <p:spPr>
          <a:xfrm flipH="false" flipV="false" rot="0">
            <a:off x="12515844" y="3617140"/>
            <a:ext cx="1716819" cy="858409"/>
          </a:xfrm>
          <a:custGeom>
            <a:avLst/>
            <a:gdLst/>
            <a:ahLst/>
            <a:cxnLst/>
            <a:rect r="r" b="b" t="t" l="l"/>
            <a:pathLst>
              <a:path h="858409" w="1716819">
                <a:moveTo>
                  <a:pt x="0" y="0"/>
                </a:moveTo>
                <a:lnTo>
                  <a:pt x="1716818" y="0"/>
                </a:lnTo>
                <a:lnTo>
                  <a:pt x="1716818" y="858410"/>
                </a:lnTo>
                <a:lnTo>
                  <a:pt x="0" y="85841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4" id="64"/>
          <p:cNvGrpSpPr/>
          <p:nvPr/>
        </p:nvGrpSpPr>
        <p:grpSpPr>
          <a:xfrm rot="0">
            <a:off x="12720897" y="3822194"/>
            <a:ext cx="1306712" cy="1306712"/>
            <a:chOff x="0" y="0"/>
            <a:chExt cx="812800" cy="812800"/>
          </a:xfrm>
        </p:grpSpPr>
        <p:sp>
          <p:nvSpPr>
            <p:cNvPr name="Freeform 65" id="6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8033"/>
            </a:solidFill>
          </p:spPr>
        </p:sp>
        <p:sp>
          <p:nvSpPr>
            <p:cNvPr name="TextBox 66" id="6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7" id="67"/>
          <p:cNvSpPr/>
          <p:nvPr/>
        </p:nvSpPr>
        <p:spPr>
          <a:xfrm flipH="false" flipV="false" rot="0">
            <a:off x="13030551" y="4147744"/>
            <a:ext cx="687405" cy="655612"/>
          </a:xfrm>
          <a:custGeom>
            <a:avLst/>
            <a:gdLst/>
            <a:ahLst/>
            <a:cxnLst/>
            <a:rect r="r" b="b" t="t" l="l"/>
            <a:pathLst>
              <a:path h="655612" w="687405">
                <a:moveTo>
                  <a:pt x="0" y="0"/>
                </a:moveTo>
                <a:lnTo>
                  <a:pt x="687404" y="0"/>
                </a:lnTo>
                <a:lnTo>
                  <a:pt x="687404" y="655612"/>
                </a:lnTo>
                <a:lnTo>
                  <a:pt x="0" y="655612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68" id="68"/>
          <p:cNvGrpSpPr/>
          <p:nvPr/>
        </p:nvGrpSpPr>
        <p:grpSpPr>
          <a:xfrm rot="0">
            <a:off x="12094031" y="5772573"/>
            <a:ext cx="2560444" cy="3101168"/>
            <a:chOff x="0" y="0"/>
            <a:chExt cx="623951" cy="755719"/>
          </a:xfrm>
        </p:grpSpPr>
        <p:sp>
          <p:nvSpPr>
            <p:cNvPr name="Freeform 69" id="69"/>
            <p:cNvSpPr/>
            <p:nvPr/>
          </p:nvSpPr>
          <p:spPr>
            <a:xfrm flipH="false" flipV="false" rot="0">
              <a:off x="0" y="0"/>
              <a:ext cx="623951" cy="755719"/>
            </a:xfrm>
            <a:custGeom>
              <a:avLst/>
              <a:gdLst/>
              <a:ahLst/>
              <a:cxnLst/>
              <a:rect r="r" b="b" t="t" l="l"/>
              <a:pathLst>
                <a:path h="755719" w="623951">
                  <a:moveTo>
                    <a:pt x="0" y="0"/>
                  </a:moveTo>
                  <a:lnTo>
                    <a:pt x="623951" y="0"/>
                  </a:lnTo>
                  <a:lnTo>
                    <a:pt x="623951" y="755719"/>
                  </a:lnTo>
                  <a:lnTo>
                    <a:pt x="0" y="755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DD8033"/>
              </a:solidFill>
              <a:prstDash val="solid"/>
              <a:miter/>
            </a:ln>
          </p:spPr>
        </p:sp>
        <p:sp>
          <p:nvSpPr>
            <p:cNvPr name="TextBox 70" id="70"/>
            <p:cNvSpPr txBox="true"/>
            <p:nvPr/>
          </p:nvSpPr>
          <p:spPr>
            <a:xfrm>
              <a:off x="0" y="-38100"/>
              <a:ext cx="623951" cy="79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3291315" y="5253050"/>
            <a:ext cx="165876" cy="519523"/>
            <a:chOff x="0" y="0"/>
            <a:chExt cx="221168" cy="692698"/>
          </a:xfrm>
        </p:grpSpPr>
        <p:sp>
          <p:nvSpPr>
            <p:cNvPr name="AutoShape 72" id="72"/>
            <p:cNvSpPr/>
            <p:nvPr/>
          </p:nvSpPr>
          <p:spPr>
            <a:xfrm>
              <a:off x="110584" y="110584"/>
              <a:ext cx="0" cy="582114"/>
            </a:xfrm>
            <a:prstGeom prst="line">
              <a:avLst/>
            </a:prstGeom>
            <a:ln cap="flat" w="25400">
              <a:solidFill>
                <a:srgbClr val="DD8033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73" id="73"/>
            <p:cNvGrpSpPr/>
            <p:nvPr/>
          </p:nvGrpSpPr>
          <p:grpSpPr>
            <a:xfrm rot="5400000">
              <a:off x="0" y="0"/>
              <a:ext cx="221168" cy="221168"/>
              <a:chOff x="0" y="0"/>
              <a:chExt cx="812800" cy="812800"/>
            </a:xfrm>
          </p:grpSpPr>
          <p:sp>
            <p:nvSpPr>
              <p:cNvPr name="Freeform 74" id="74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D8033"/>
              </a:solidFill>
              <a:ln w="28575" cap="sq">
                <a:solidFill>
                  <a:srgbClr val="F6F6F6"/>
                </a:solidFill>
                <a:prstDash val="solid"/>
                <a:miter/>
              </a:ln>
            </p:spPr>
          </p:sp>
          <p:sp>
            <p:nvSpPr>
              <p:cNvPr name="TextBox 75" id="75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76" id="76"/>
          <p:cNvSpPr/>
          <p:nvPr/>
        </p:nvSpPr>
        <p:spPr>
          <a:xfrm flipH="false" flipV="false" rot="0">
            <a:off x="15282177" y="3617140"/>
            <a:ext cx="1716819" cy="858409"/>
          </a:xfrm>
          <a:custGeom>
            <a:avLst/>
            <a:gdLst/>
            <a:ahLst/>
            <a:cxnLst/>
            <a:rect r="r" b="b" t="t" l="l"/>
            <a:pathLst>
              <a:path h="858409" w="1716819">
                <a:moveTo>
                  <a:pt x="0" y="0"/>
                </a:moveTo>
                <a:lnTo>
                  <a:pt x="1716818" y="0"/>
                </a:lnTo>
                <a:lnTo>
                  <a:pt x="1716818" y="858410"/>
                </a:lnTo>
                <a:lnTo>
                  <a:pt x="0" y="858410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7" id="77"/>
          <p:cNvGrpSpPr/>
          <p:nvPr/>
        </p:nvGrpSpPr>
        <p:grpSpPr>
          <a:xfrm rot="0">
            <a:off x="15487230" y="3822194"/>
            <a:ext cx="1306712" cy="1306712"/>
            <a:chOff x="0" y="0"/>
            <a:chExt cx="812800" cy="812800"/>
          </a:xfrm>
        </p:grpSpPr>
        <p:sp>
          <p:nvSpPr>
            <p:cNvPr name="Freeform 78" id="7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514B"/>
            </a:solidFill>
          </p:spPr>
        </p:sp>
        <p:sp>
          <p:nvSpPr>
            <p:cNvPr name="TextBox 79" id="7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0" id="80"/>
          <p:cNvGrpSpPr/>
          <p:nvPr/>
        </p:nvGrpSpPr>
        <p:grpSpPr>
          <a:xfrm rot="0">
            <a:off x="14860364" y="5772573"/>
            <a:ext cx="2560444" cy="3101168"/>
            <a:chOff x="0" y="0"/>
            <a:chExt cx="623951" cy="755719"/>
          </a:xfrm>
        </p:grpSpPr>
        <p:sp>
          <p:nvSpPr>
            <p:cNvPr name="Freeform 81" id="81"/>
            <p:cNvSpPr/>
            <p:nvPr/>
          </p:nvSpPr>
          <p:spPr>
            <a:xfrm flipH="false" flipV="false" rot="0">
              <a:off x="0" y="0"/>
              <a:ext cx="623951" cy="755719"/>
            </a:xfrm>
            <a:custGeom>
              <a:avLst/>
              <a:gdLst/>
              <a:ahLst/>
              <a:cxnLst/>
              <a:rect r="r" b="b" t="t" l="l"/>
              <a:pathLst>
                <a:path h="755719" w="623951">
                  <a:moveTo>
                    <a:pt x="0" y="0"/>
                  </a:moveTo>
                  <a:lnTo>
                    <a:pt x="623951" y="0"/>
                  </a:lnTo>
                  <a:lnTo>
                    <a:pt x="623951" y="755719"/>
                  </a:lnTo>
                  <a:lnTo>
                    <a:pt x="0" y="75571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solidFill>
                <a:srgbClr val="D9514B"/>
              </a:solidFill>
              <a:prstDash val="solid"/>
              <a:miter/>
            </a:ln>
          </p:spPr>
        </p:sp>
        <p:sp>
          <p:nvSpPr>
            <p:cNvPr name="TextBox 82" id="82"/>
            <p:cNvSpPr txBox="true"/>
            <p:nvPr/>
          </p:nvSpPr>
          <p:spPr>
            <a:xfrm>
              <a:off x="0" y="-38100"/>
              <a:ext cx="623951" cy="7938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3" id="83"/>
          <p:cNvGrpSpPr/>
          <p:nvPr/>
        </p:nvGrpSpPr>
        <p:grpSpPr>
          <a:xfrm rot="0">
            <a:off x="16057648" y="5253050"/>
            <a:ext cx="165876" cy="519523"/>
            <a:chOff x="0" y="0"/>
            <a:chExt cx="221168" cy="692698"/>
          </a:xfrm>
        </p:grpSpPr>
        <p:sp>
          <p:nvSpPr>
            <p:cNvPr name="AutoShape 84" id="84"/>
            <p:cNvSpPr/>
            <p:nvPr/>
          </p:nvSpPr>
          <p:spPr>
            <a:xfrm>
              <a:off x="110584" y="110584"/>
              <a:ext cx="0" cy="582114"/>
            </a:xfrm>
            <a:prstGeom prst="line">
              <a:avLst/>
            </a:prstGeom>
            <a:ln cap="flat" w="25400">
              <a:solidFill>
                <a:srgbClr val="D9514B"/>
              </a:solidFill>
              <a:prstDash val="solid"/>
              <a:headEnd type="none" len="sm" w="sm"/>
              <a:tailEnd type="none" len="sm" w="sm"/>
            </a:ln>
          </p:spPr>
        </p:sp>
        <p:grpSp>
          <p:nvGrpSpPr>
            <p:cNvPr name="Group 85" id="85"/>
            <p:cNvGrpSpPr/>
            <p:nvPr/>
          </p:nvGrpSpPr>
          <p:grpSpPr>
            <a:xfrm rot="5400000">
              <a:off x="0" y="0"/>
              <a:ext cx="221168" cy="221168"/>
              <a:chOff x="0" y="0"/>
              <a:chExt cx="812800" cy="812800"/>
            </a:xfrm>
          </p:grpSpPr>
          <p:sp>
            <p:nvSpPr>
              <p:cNvPr name="Freeform 86" id="8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D9514B"/>
              </a:solidFill>
              <a:ln w="28575" cap="sq">
                <a:solidFill>
                  <a:srgbClr val="F6F6F6"/>
                </a:solidFill>
                <a:prstDash val="solid"/>
                <a:miter/>
              </a:ln>
            </p:spPr>
          </p:sp>
          <p:sp>
            <p:nvSpPr>
              <p:cNvPr name="TextBox 87" id="87"/>
              <p:cNvSpPr txBox="true"/>
              <p:nvPr/>
            </p:nvSpPr>
            <p:spPr>
              <a:xfrm>
                <a:off x="76200" y="38100"/>
                <a:ext cx="660400" cy="69850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sp>
        <p:nvSpPr>
          <p:cNvPr name="Freeform 88" id="88"/>
          <p:cNvSpPr/>
          <p:nvPr/>
        </p:nvSpPr>
        <p:spPr>
          <a:xfrm flipH="false" flipV="false" rot="0">
            <a:off x="1941343" y="4142834"/>
            <a:ext cx="735158" cy="686453"/>
          </a:xfrm>
          <a:custGeom>
            <a:avLst/>
            <a:gdLst/>
            <a:ahLst/>
            <a:cxnLst/>
            <a:rect r="r" b="b" t="t" l="l"/>
            <a:pathLst>
              <a:path h="686453" w="735158">
                <a:moveTo>
                  <a:pt x="0" y="0"/>
                </a:moveTo>
                <a:lnTo>
                  <a:pt x="735158" y="0"/>
                </a:lnTo>
                <a:lnTo>
                  <a:pt x="735158" y="686453"/>
                </a:lnTo>
                <a:lnTo>
                  <a:pt x="0" y="686453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9" id="89"/>
          <p:cNvSpPr/>
          <p:nvPr/>
        </p:nvSpPr>
        <p:spPr>
          <a:xfrm flipH="false" flipV="false" rot="0">
            <a:off x="4717837" y="4172192"/>
            <a:ext cx="714835" cy="606716"/>
          </a:xfrm>
          <a:custGeom>
            <a:avLst/>
            <a:gdLst/>
            <a:ahLst/>
            <a:cxnLst/>
            <a:rect r="r" b="b" t="t" l="l"/>
            <a:pathLst>
              <a:path h="606716" w="714835">
                <a:moveTo>
                  <a:pt x="0" y="0"/>
                </a:moveTo>
                <a:lnTo>
                  <a:pt x="714835" y="0"/>
                </a:lnTo>
                <a:lnTo>
                  <a:pt x="714835" y="606716"/>
                </a:lnTo>
                <a:lnTo>
                  <a:pt x="0" y="606716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0" id="90"/>
          <p:cNvSpPr/>
          <p:nvPr/>
        </p:nvSpPr>
        <p:spPr>
          <a:xfrm flipH="false" flipV="false" rot="0">
            <a:off x="7513880" y="4142834"/>
            <a:ext cx="693329" cy="650862"/>
          </a:xfrm>
          <a:custGeom>
            <a:avLst/>
            <a:gdLst/>
            <a:ahLst/>
            <a:cxnLst/>
            <a:rect r="r" b="b" t="t" l="l"/>
            <a:pathLst>
              <a:path h="650862" w="693329">
                <a:moveTo>
                  <a:pt x="0" y="0"/>
                </a:moveTo>
                <a:lnTo>
                  <a:pt x="693328" y="0"/>
                </a:lnTo>
                <a:lnTo>
                  <a:pt x="693328" y="650862"/>
                </a:lnTo>
                <a:lnTo>
                  <a:pt x="0" y="650862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1" id="91"/>
          <p:cNvSpPr/>
          <p:nvPr/>
        </p:nvSpPr>
        <p:spPr>
          <a:xfrm flipH="false" flipV="false" rot="0">
            <a:off x="10262584" y="4162589"/>
            <a:ext cx="690672" cy="625922"/>
          </a:xfrm>
          <a:custGeom>
            <a:avLst/>
            <a:gdLst/>
            <a:ahLst/>
            <a:cxnLst/>
            <a:rect r="r" b="b" t="t" l="l"/>
            <a:pathLst>
              <a:path h="625922" w="690672">
                <a:moveTo>
                  <a:pt x="0" y="0"/>
                </a:moveTo>
                <a:lnTo>
                  <a:pt x="690672" y="0"/>
                </a:lnTo>
                <a:lnTo>
                  <a:pt x="690672" y="625922"/>
                </a:lnTo>
                <a:lnTo>
                  <a:pt x="0" y="625922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2" id="92"/>
          <p:cNvSpPr/>
          <p:nvPr/>
        </p:nvSpPr>
        <p:spPr>
          <a:xfrm flipH="false" flipV="false" rot="0">
            <a:off x="15813812" y="4098248"/>
            <a:ext cx="723729" cy="731039"/>
          </a:xfrm>
          <a:custGeom>
            <a:avLst/>
            <a:gdLst/>
            <a:ahLst/>
            <a:cxnLst/>
            <a:rect r="r" b="b" t="t" l="l"/>
            <a:pathLst>
              <a:path h="731039" w="723729">
                <a:moveTo>
                  <a:pt x="0" y="0"/>
                </a:moveTo>
                <a:lnTo>
                  <a:pt x="723729" y="0"/>
                </a:lnTo>
                <a:lnTo>
                  <a:pt x="723729" y="731039"/>
                </a:lnTo>
                <a:lnTo>
                  <a:pt x="0" y="731039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93" id="93"/>
          <p:cNvSpPr/>
          <p:nvPr/>
        </p:nvSpPr>
        <p:spPr>
          <a:xfrm flipH="false" flipV="false" rot="8777138">
            <a:off x="-1313568" y="-847123"/>
            <a:ext cx="3788221" cy="1875169"/>
          </a:xfrm>
          <a:custGeom>
            <a:avLst/>
            <a:gdLst/>
            <a:ahLst/>
            <a:cxnLst/>
            <a:rect r="r" b="b" t="t" l="l"/>
            <a:pathLst>
              <a:path h="1875169" w="3788221">
                <a:moveTo>
                  <a:pt x="0" y="0"/>
                </a:moveTo>
                <a:lnTo>
                  <a:pt x="3788220" y="0"/>
                </a:lnTo>
                <a:lnTo>
                  <a:pt x="3788220" y="1875170"/>
                </a:lnTo>
                <a:lnTo>
                  <a:pt x="0" y="1875170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alphaModFix amt="12000"/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4" id="94"/>
          <p:cNvSpPr/>
          <p:nvPr/>
        </p:nvSpPr>
        <p:spPr>
          <a:xfrm flipH="false" flipV="false" rot="-6621215">
            <a:off x="16173313" y="9240934"/>
            <a:ext cx="2494990" cy="2460684"/>
          </a:xfrm>
          <a:custGeom>
            <a:avLst/>
            <a:gdLst/>
            <a:ahLst/>
            <a:cxnLst/>
            <a:rect r="r" b="b" t="t" l="l"/>
            <a:pathLst>
              <a:path h="2460684" w="2494990">
                <a:moveTo>
                  <a:pt x="0" y="0"/>
                </a:moveTo>
                <a:lnTo>
                  <a:pt x="2494990" y="0"/>
                </a:lnTo>
                <a:lnTo>
                  <a:pt x="2494990" y="2460684"/>
                </a:lnTo>
                <a:lnTo>
                  <a:pt x="0" y="2460684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alphaModFix amt="12000"/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5" id="95"/>
          <p:cNvSpPr txBox="true"/>
          <p:nvPr/>
        </p:nvSpPr>
        <p:spPr>
          <a:xfrm rot="0">
            <a:off x="5984379" y="933450"/>
            <a:ext cx="6319242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Gather Financial Data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5510416" y="1949858"/>
            <a:ext cx="726716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</a:t>
            </a:r>
          </a:p>
        </p:txBody>
      </p:sp>
      <p:grpSp>
        <p:nvGrpSpPr>
          <p:cNvPr name="Group 97" id="97"/>
          <p:cNvGrpSpPr/>
          <p:nvPr/>
        </p:nvGrpSpPr>
        <p:grpSpPr>
          <a:xfrm rot="0">
            <a:off x="1124390" y="6520200"/>
            <a:ext cx="2369064" cy="1435898"/>
            <a:chOff x="0" y="0"/>
            <a:chExt cx="3158753" cy="1914531"/>
          </a:xfrm>
        </p:grpSpPr>
        <p:sp>
          <p:nvSpPr>
            <p:cNvPr name="TextBox 98" id="98"/>
            <p:cNvSpPr txBox="true"/>
            <p:nvPr/>
          </p:nvSpPr>
          <p:spPr>
            <a:xfrm rot="0">
              <a:off x="0" y="1108716"/>
              <a:ext cx="3158753" cy="805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Sales, services, investments.</a:t>
              </a:r>
            </a:p>
          </p:txBody>
        </p:sp>
        <p:sp>
          <p:nvSpPr>
            <p:cNvPr name="TextBox 99" id="99"/>
            <p:cNvSpPr txBox="true"/>
            <p:nvPr/>
          </p:nvSpPr>
          <p:spPr>
            <a:xfrm rot="0">
              <a:off x="208267" y="0"/>
              <a:ext cx="2742218" cy="927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18738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Revenue streams</a:t>
              </a:r>
            </a:p>
          </p:txBody>
        </p:sp>
      </p:grpSp>
      <p:grpSp>
        <p:nvGrpSpPr>
          <p:cNvPr name="Group 100" id="100"/>
          <p:cNvGrpSpPr/>
          <p:nvPr/>
        </p:nvGrpSpPr>
        <p:grpSpPr>
          <a:xfrm rot="0">
            <a:off x="3877708" y="6520200"/>
            <a:ext cx="2369064" cy="1750223"/>
            <a:chOff x="0" y="0"/>
            <a:chExt cx="3158753" cy="2333631"/>
          </a:xfrm>
        </p:grpSpPr>
        <p:sp>
          <p:nvSpPr>
            <p:cNvPr name="TextBox 101" id="101"/>
            <p:cNvSpPr txBox="true"/>
            <p:nvPr/>
          </p:nvSpPr>
          <p:spPr>
            <a:xfrm rot="0">
              <a:off x="0" y="1108716"/>
              <a:ext cx="3158753" cy="1224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Fixed costs, variable expenses, operational costs.</a:t>
              </a:r>
            </a:p>
          </p:txBody>
        </p:sp>
        <p:sp>
          <p:nvSpPr>
            <p:cNvPr name="TextBox 102" id="102"/>
            <p:cNvSpPr txBox="true"/>
            <p:nvPr/>
          </p:nvSpPr>
          <p:spPr>
            <a:xfrm rot="0">
              <a:off x="208267" y="0"/>
              <a:ext cx="2742218" cy="927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44A79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Cost breakdown </a:t>
              </a:r>
            </a:p>
          </p:txBody>
        </p:sp>
      </p:grpSp>
      <p:grpSp>
        <p:nvGrpSpPr>
          <p:cNvPr name="Group 103" id="103"/>
          <p:cNvGrpSpPr/>
          <p:nvPr/>
        </p:nvGrpSpPr>
        <p:grpSpPr>
          <a:xfrm rot="0">
            <a:off x="6631026" y="6520200"/>
            <a:ext cx="2369064" cy="1435898"/>
            <a:chOff x="0" y="0"/>
            <a:chExt cx="3158753" cy="1914531"/>
          </a:xfrm>
        </p:grpSpPr>
        <p:sp>
          <p:nvSpPr>
            <p:cNvPr name="TextBox 104" id="104"/>
            <p:cNvSpPr txBox="true"/>
            <p:nvPr/>
          </p:nvSpPr>
          <p:spPr>
            <a:xfrm rot="0">
              <a:off x="0" y="1108716"/>
              <a:ext cx="3158753" cy="805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Earnings, net profit margins.</a:t>
              </a:r>
            </a:p>
          </p:txBody>
        </p:sp>
        <p:sp>
          <p:nvSpPr>
            <p:cNvPr name="TextBox 105" id="105"/>
            <p:cNvSpPr txBox="true"/>
            <p:nvPr/>
          </p:nvSpPr>
          <p:spPr>
            <a:xfrm rot="0">
              <a:off x="208267" y="0"/>
              <a:ext cx="2742218" cy="927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9CC14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Profit &amp; loss statements</a:t>
              </a:r>
            </a:p>
          </p:txBody>
        </p:sp>
      </p:grpSp>
      <p:grpSp>
        <p:nvGrpSpPr>
          <p:cNvPr name="Group 106" id="106"/>
          <p:cNvGrpSpPr/>
          <p:nvPr/>
        </p:nvGrpSpPr>
        <p:grpSpPr>
          <a:xfrm rot="0">
            <a:off x="9384344" y="6520200"/>
            <a:ext cx="2369064" cy="1121573"/>
            <a:chOff x="0" y="0"/>
            <a:chExt cx="3158753" cy="1495431"/>
          </a:xfrm>
        </p:grpSpPr>
        <p:sp>
          <p:nvSpPr>
            <p:cNvPr name="TextBox 107" id="107"/>
            <p:cNvSpPr txBox="true"/>
            <p:nvPr/>
          </p:nvSpPr>
          <p:spPr>
            <a:xfrm rot="0">
              <a:off x="0" y="1108716"/>
              <a:ext cx="3158753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Inflows vs. outflows.</a:t>
              </a:r>
            </a:p>
          </p:txBody>
        </p:sp>
        <p:sp>
          <p:nvSpPr>
            <p:cNvPr name="TextBox 108" id="108"/>
            <p:cNvSpPr txBox="true"/>
            <p:nvPr/>
          </p:nvSpPr>
          <p:spPr>
            <a:xfrm rot="0">
              <a:off x="208267" y="0"/>
              <a:ext cx="2742218" cy="927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18738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Cash flow analysis </a:t>
              </a:r>
            </a:p>
          </p:txBody>
        </p:sp>
      </p:grpSp>
      <p:grpSp>
        <p:nvGrpSpPr>
          <p:cNvPr name="Group 109" id="109"/>
          <p:cNvGrpSpPr/>
          <p:nvPr/>
        </p:nvGrpSpPr>
        <p:grpSpPr>
          <a:xfrm rot="0">
            <a:off x="12293862" y="6520200"/>
            <a:ext cx="2056664" cy="1435898"/>
            <a:chOff x="0" y="0"/>
            <a:chExt cx="2742218" cy="1914531"/>
          </a:xfrm>
        </p:grpSpPr>
        <p:sp>
          <p:nvSpPr>
            <p:cNvPr name="TextBox 110" id="110"/>
            <p:cNvSpPr txBox="true"/>
            <p:nvPr/>
          </p:nvSpPr>
          <p:spPr>
            <a:xfrm rot="0">
              <a:off x="0" y="1108716"/>
              <a:ext cx="2742218" cy="805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Assets, liabilities, equity.</a:t>
              </a:r>
            </a:p>
          </p:txBody>
        </p:sp>
        <p:sp>
          <p:nvSpPr>
            <p:cNvPr name="TextBox 111" id="111"/>
            <p:cNvSpPr txBox="true"/>
            <p:nvPr/>
          </p:nvSpPr>
          <p:spPr>
            <a:xfrm rot="0">
              <a:off x="0" y="0"/>
              <a:ext cx="2742218" cy="927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DD8033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Balance sheet insights</a:t>
              </a:r>
            </a:p>
          </p:txBody>
        </p:sp>
      </p:grpSp>
      <p:grpSp>
        <p:nvGrpSpPr>
          <p:cNvPr name="Group 112" id="112"/>
          <p:cNvGrpSpPr/>
          <p:nvPr/>
        </p:nvGrpSpPr>
        <p:grpSpPr>
          <a:xfrm rot="0">
            <a:off x="15047180" y="6520200"/>
            <a:ext cx="2056664" cy="1805939"/>
            <a:chOff x="0" y="0"/>
            <a:chExt cx="2742218" cy="2407919"/>
          </a:xfrm>
        </p:grpSpPr>
        <p:sp>
          <p:nvSpPr>
            <p:cNvPr name="TextBox 113" id="113"/>
            <p:cNvSpPr txBox="true"/>
            <p:nvPr/>
          </p:nvSpPr>
          <p:spPr>
            <a:xfrm rot="0">
              <a:off x="0" y="1602104"/>
              <a:ext cx="2742218" cy="805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Compliance with tax laws.</a:t>
              </a:r>
            </a:p>
          </p:txBody>
        </p:sp>
        <p:sp>
          <p:nvSpPr>
            <p:cNvPr name="TextBox 114" id="114"/>
            <p:cNvSpPr txBox="true"/>
            <p:nvPr/>
          </p:nvSpPr>
          <p:spPr>
            <a:xfrm rot="0">
              <a:off x="0" y="0"/>
              <a:ext cx="2742218" cy="1390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D9514B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Tax &amp; regulatory considerations 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1500000">
            <a:off x="9171971" y="5090824"/>
            <a:ext cx="1676400" cy="1543050"/>
            <a:chOff x="0" y="0"/>
            <a:chExt cx="883042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3042" cy="812800"/>
            </a:xfrm>
            <a:custGeom>
              <a:avLst/>
              <a:gdLst/>
              <a:ahLst/>
              <a:cxnLst/>
              <a:rect r="r" b="b" t="t" l="l"/>
              <a:pathLst>
                <a:path h="812800" w="883042">
                  <a:moveTo>
                    <a:pt x="441521" y="0"/>
                  </a:moveTo>
                  <a:lnTo>
                    <a:pt x="883042" y="310462"/>
                  </a:lnTo>
                  <a:lnTo>
                    <a:pt x="714396" y="812800"/>
                  </a:lnTo>
                  <a:lnTo>
                    <a:pt x="168646" y="812800"/>
                  </a:lnTo>
                  <a:lnTo>
                    <a:pt x="0" y="310462"/>
                  </a:lnTo>
                  <a:lnTo>
                    <a:pt x="441521" y="0"/>
                  </a:lnTo>
                  <a:close/>
                </a:path>
              </a:pathLst>
            </a:custGeom>
            <a:solidFill>
              <a:srgbClr val="1873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137975" y="165100"/>
              <a:ext cx="607091" cy="59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-3900000">
            <a:off x="6313647" y="6296550"/>
            <a:ext cx="1543050" cy="154305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44A7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127000" y="165100"/>
              <a:ext cx="558800" cy="59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-5979661">
            <a:off x="6102207" y="7881273"/>
            <a:ext cx="1543050" cy="154305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18738C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127000" y="165100"/>
              <a:ext cx="558800" cy="59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-6881960">
            <a:off x="10459878" y="7881273"/>
            <a:ext cx="1543050" cy="154305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9514B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127000" y="165100"/>
              <a:ext cx="558800" cy="59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3900000">
            <a:off x="10431303" y="6296550"/>
            <a:ext cx="1543050" cy="1543050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DD8033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127000" y="165100"/>
              <a:ext cx="558800" cy="59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-1500000">
            <a:off x="7461728" y="5090239"/>
            <a:ext cx="1543050" cy="1543050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lnTo>
                    <a:pt x="812800" y="310462"/>
                  </a:lnTo>
                  <a:lnTo>
                    <a:pt x="657569" y="812800"/>
                  </a:lnTo>
                  <a:lnTo>
                    <a:pt x="155231" y="812800"/>
                  </a:lnTo>
                  <a:lnTo>
                    <a:pt x="0" y="310462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9CC147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127000" y="165100"/>
              <a:ext cx="558800" cy="596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H="true" flipV="true">
            <a:off x="7963965" y="3854418"/>
            <a:ext cx="567550" cy="1550027"/>
          </a:xfrm>
          <a:prstGeom prst="line">
            <a:avLst/>
          </a:prstGeom>
          <a:ln cap="flat" w="19050">
            <a:solidFill>
              <a:srgbClr val="9CC1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 flipH="true" flipV="true">
            <a:off x="6148546" y="5930848"/>
            <a:ext cx="792860" cy="840320"/>
          </a:xfrm>
          <a:prstGeom prst="line">
            <a:avLst/>
          </a:prstGeom>
          <a:ln cap="flat" w="19050">
            <a:solidFill>
              <a:srgbClr val="44A7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3" id="23"/>
          <p:cNvSpPr/>
          <p:nvPr/>
        </p:nvSpPr>
        <p:spPr>
          <a:xfrm flipH="true" flipV="true">
            <a:off x="5656843" y="8040120"/>
            <a:ext cx="852129" cy="416137"/>
          </a:xfrm>
          <a:prstGeom prst="line">
            <a:avLst/>
          </a:prstGeom>
          <a:ln cap="flat" w="19050">
            <a:solidFill>
              <a:srgbClr val="1873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11786443" y="8049813"/>
            <a:ext cx="870386" cy="406443"/>
          </a:xfrm>
          <a:prstGeom prst="line">
            <a:avLst/>
          </a:prstGeom>
          <a:ln cap="flat" w="19050">
            <a:solidFill>
              <a:srgbClr val="D951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5" id="25"/>
          <p:cNvSpPr/>
          <p:nvPr/>
        </p:nvSpPr>
        <p:spPr>
          <a:xfrm flipV="true">
            <a:off x="11403962" y="5930848"/>
            <a:ext cx="757362" cy="840320"/>
          </a:xfrm>
          <a:prstGeom prst="line">
            <a:avLst/>
          </a:prstGeom>
          <a:ln cap="flat" w="19050">
            <a:solidFill>
              <a:srgbClr val="DD80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6" id="26"/>
          <p:cNvSpPr/>
          <p:nvPr/>
        </p:nvSpPr>
        <p:spPr>
          <a:xfrm flipV="true">
            <a:off x="9780150" y="3854418"/>
            <a:ext cx="562910" cy="1511297"/>
          </a:xfrm>
          <a:prstGeom prst="line">
            <a:avLst/>
          </a:prstGeom>
          <a:ln cap="flat" w="19050">
            <a:solidFill>
              <a:srgbClr val="1873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7" id="27"/>
          <p:cNvSpPr/>
          <p:nvPr/>
        </p:nvSpPr>
        <p:spPr>
          <a:xfrm flipH="false" flipV="false" rot="0">
            <a:off x="6547326" y="8283874"/>
            <a:ext cx="788160" cy="682744"/>
          </a:xfrm>
          <a:custGeom>
            <a:avLst/>
            <a:gdLst/>
            <a:ahLst/>
            <a:cxnLst/>
            <a:rect r="r" b="b" t="t" l="l"/>
            <a:pathLst>
              <a:path h="682744" w="788160">
                <a:moveTo>
                  <a:pt x="0" y="0"/>
                </a:moveTo>
                <a:lnTo>
                  <a:pt x="788161" y="0"/>
                </a:lnTo>
                <a:lnTo>
                  <a:pt x="788161" y="682744"/>
                </a:lnTo>
                <a:lnTo>
                  <a:pt x="0" y="6827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8" id="28"/>
          <p:cNvSpPr/>
          <p:nvPr/>
        </p:nvSpPr>
        <p:spPr>
          <a:xfrm flipH="false" flipV="false" rot="0">
            <a:off x="7887146" y="5577110"/>
            <a:ext cx="717133" cy="704584"/>
          </a:xfrm>
          <a:custGeom>
            <a:avLst/>
            <a:gdLst/>
            <a:ahLst/>
            <a:cxnLst/>
            <a:rect r="r" b="b" t="t" l="l"/>
            <a:pathLst>
              <a:path h="704584" w="717133">
                <a:moveTo>
                  <a:pt x="0" y="0"/>
                </a:moveTo>
                <a:lnTo>
                  <a:pt x="717134" y="0"/>
                </a:lnTo>
                <a:lnTo>
                  <a:pt x="717134" y="704584"/>
                </a:lnTo>
                <a:lnTo>
                  <a:pt x="0" y="7045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9" id="29"/>
          <p:cNvSpPr/>
          <p:nvPr/>
        </p:nvSpPr>
        <p:spPr>
          <a:xfrm flipH="false" flipV="false" rot="0">
            <a:off x="9675996" y="5493082"/>
            <a:ext cx="668348" cy="788612"/>
          </a:xfrm>
          <a:custGeom>
            <a:avLst/>
            <a:gdLst/>
            <a:ahLst/>
            <a:cxnLst/>
            <a:rect r="r" b="b" t="t" l="l"/>
            <a:pathLst>
              <a:path h="788612" w="668348">
                <a:moveTo>
                  <a:pt x="0" y="0"/>
                </a:moveTo>
                <a:lnTo>
                  <a:pt x="668349" y="0"/>
                </a:lnTo>
                <a:lnTo>
                  <a:pt x="668349" y="788612"/>
                </a:lnTo>
                <a:lnTo>
                  <a:pt x="0" y="788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10911598" y="8263928"/>
            <a:ext cx="791848" cy="649316"/>
          </a:xfrm>
          <a:custGeom>
            <a:avLst/>
            <a:gdLst/>
            <a:ahLst/>
            <a:cxnLst/>
            <a:rect r="r" b="b" t="t" l="l"/>
            <a:pathLst>
              <a:path h="649316" w="791848">
                <a:moveTo>
                  <a:pt x="0" y="0"/>
                </a:moveTo>
                <a:lnTo>
                  <a:pt x="791849" y="0"/>
                </a:lnTo>
                <a:lnTo>
                  <a:pt x="791849" y="649316"/>
                </a:lnTo>
                <a:lnTo>
                  <a:pt x="0" y="6493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31" id="31"/>
          <p:cNvGrpSpPr/>
          <p:nvPr/>
        </p:nvGrpSpPr>
        <p:grpSpPr>
          <a:xfrm rot="0">
            <a:off x="10326412" y="3777679"/>
            <a:ext cx="153477" cy="153477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cap="sq">
              <a:noFill/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4" id="34"/>
          <p:cNvGrpSpPr/>
          <p:nvPr/>
        </p:nvGrpSpPr>
        <p:grpSpPr>
          <a:xfrm rot="0">
            <a:off x="12149417" y="5854109"/>
            <a:ext cx="153477" cy="153477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8033"/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6054350" y="5854109"/>
            <a:ext cx="153477" cy="153477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A796"/>
            </a:solidFill>
            <a:ln cap="sq">
              <a:noFill/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0" id="40"/>
          <p:cNvGrpSpPr/>
          <p:nvPr/>
        </p:nvGrpSpPr>
        <p:grpSpPr>
          <a:xfrm rot="0">
            <a:off x="5608895" y="7973074"/>
            <a:ext cx="153477" cy="153477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cap="sq">
              <a:noFill/>
              <a:prstDash val="solid"/>
              <a:miter/>
            </a:ln>
          </p:spPr>
        </p:sp>
        <p:sp>
          <p:nvSpPr>
            <p:cNvPr name="TextBox 42" id="4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3" id="43"/>
          <p:cNvGrpSpPr/>
          <p:nvPr/>
        </p:nvGrpSpPr>
        <p:grpSpPr>
          <a:xfrm rot="0">
            <a:off x="12551515" y="7973074"/>
            <a:ext cx="153477" cy="153477"/>
            <a:chOff x="0" y="0"/>
            <a:chExt cx="812800" cy="812800"/>
          </a:xfrm>
        </p:grpSpPr>
        <p:sp>
          <p:nvSpPr>
            <p:cNvPr name="Freeform 44" id="4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514B"/>
            </a:solidFill>
            <a:ln cap="sq">
              <a:noFill/>
              <a:prstDash val="solid"/>
              <a:miter/>
            </a:ln>
          </p:spPr>
        </p:sp>
        <p:sp>
          <p:nvSpPr>
            <p:cNvPr name="TextBox 45" id="4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6" id="46"/>
          <p:cNvGrpSpPr/>
          <p:nvPr/>
        </p:nvGrpSpPr>
        <p:grpSpPr>
          <a:xfrm rot="0">
            <a:off x="7830466" y="3777679"/>
            <a:ext cx="153477" cy="153477"/>
            <a:chOff x="0" y="0"/>
            <a:chExt cx="812800" cy="812800"/>
          </a:xfrm>
        </p:grpSpPr>
        <p:sp>
          <p:nvSpPr>
            <p:cNvPr name="Freeform 47" id="4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C147"/>
            </a:solidFill>
            <a:ln cap="sq">
              <a:noFill/>
              <a:prstDash val="solid"/>
              <a:miter/>
            </a:ln>
          </p:spPr>
        </p:sp>
        <p:sp>
          <p:nvSpPr>
            <p:cNvPr name="TextBox 48" id="4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9" id="49"/>
          <p:cNvSpPr/>
          <p:nvPr/>
        </p:nvSpPr>
        <p:spPr>
          <a:xfrm flipH="false" flipV="false" rot="0">
            <a:off x="6813960" y="6771168"/>
            <a:ext cx="703409" cy="705172"/>
          </a:xfrm>
          <a:custGeom>
            <a:avLst/>
            <a:gdLst/>
            <a:ahLst/>
            <a:cxnLst/>
            <a:rect r="r" b="b" t="t" l="l"/>
            <a:pathLst>
              <a:path h="705172" w="703409">
                <a:moveTo>
                  <a:pt x="0" y="0"/>
                </a:moveTo>
                <a:lnTo>
                  <a:pt x="703410" y="0"/>
                </a:lnTo>
                <a:lnTo>
                  <a:pt x="703410" y="705172"/>
                </a:lnTo>
                <a:lnTo>
                  <a:pt x="0" y="70517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0" id="50"/>
          <p:cNvSpPr/>
          <p:nvPr/>
        </p:nvSpPr>
        <p:spPr>
          <a:xfrm flipH="false" flipV="false" rot="0">
            <a:off x="10803739" y="6804703"/>
            <a:ext cx="675240" cy="638102"/>
          </a:xfrm>
          <a:custGeom>
            <a:avLst/>
            <a:gdLst/>
            <a:ahLst/>
            <a:cxnLst/>
            <a:rect r="r" b="b" t="t" l="l"/>
            <a:pathLst>
              <a:path h="638102" w="675240">
                <a:moveTo>
                  <a:pt x="0" y="0"/>
                </a:moveTo>
                <a:lnTo>
                  <a:pt x="675241" y="0"/>
                </a:lnTo>
                <a:lnTo>
                  <a:pt x="675241" y="638102"/>
                </a:lnTo>
                <a:lnTo>
                  <a:pt x="0" y="63810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51" id="51"/>
          <p:cNvSpPr/>
          <p:nvPr/>
        </p:nvSpPr>
        <p:spPr>
          <a:xfrm flipH="false" flipV="false" rot="-7078709">
            <a:off x="8169750" y="9223522"/>
            <a:ext cx="2177606" cy="2453640"/>
          </a:xfrm>
          <a:custGeom>
            <a:avLst/>
            <a:gdLst/>
            <a:ahLst/>
            <a:cxnLst/>
            <a:rect r="r" b="b" t="t" l="l"/>
            <a:pathLst>
              <a:path h="2453640" w="2177606">
                <a:moveTo>
                  <a:pt x="0" y="0"/>
                </a:moveTo>
                <a:lnTo>
                  <a:pt x="2177605" y="0"/>
                </a:lnTo>
                <a:lnTo>
                  <a:pt x="2177605" y="2453640"/>
                </a:lnTo>
                <a:lnTo>
                  <a:pt x="0" y="245364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12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2" id="52"/>
          <p:cNvSpPr/>
          <p:nvPr/>
        </p:nvSpPr>
        <p:spPr>
          <a:xfrm flipH="false" flipV="false" rot="-7834664">
            <a:off x="16107457" y="-385965"/>
            <a:ext cx="3187977" cy="1414665"/>
          </a:xfrm>
          <a:custGeom>
            <a:avLst/>
            <a:gdLst/>
            <a:ahLst/>
            <a:cxnLst/>
            <a:rect r="r" b="b" t="t" l="l"/>
            <a:pathLst>
              <a:path h="1414665" w="3187977">
                <a:moveTo>
                  <a:pt x="0" y="0"/>
                </a:moveTo>
                <a:lnTo>
                  <a:pt x="3187977" y="0"/>
                </a:lnTo>
                <a:lnTo>
                  <a:pt x="3187977" y="1414665"/>
                </a:lnTo>
                <a:lnTo>
                  <a:pt x="0" y="141466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12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3" id="53"/>
          <p:cNvSpPr/>
          <p:nvPr/>
        </p:nvSpPr>
        <p:spPr>
          <a:xfrm flipH="false" flipV="false" rot="0">
            <a:off x="-219448" y="868736"/>
            <a:ext cx="894107" cy="952444"/>
          </a:xfrm>
          <a:custGeom>
            <a:avLst/>
            <a:gdLst/>
            <a:ahLst/>
            <a:cxnLst/>
            <a:rect r="r" b="b" t="t" l="l"/>
            <a:pathLst>
              <a:path h="952444" w="894107">
                <a:moveTo>
                  <a:pt x="0" y="0"/>
                </a:moveTo>
                <a:lnTo>
                  <a:pt x="894108" y="0"/>
                </a:lnTo>
                <a:lnTo>
                  <a:pt x="894108" y="952444"/>
                </a:lnTo>
                <a:lnTo>
                  <a:pt x="0" y="95244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12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4" id="54"/>
          <p:cNvSpPr txBox="true"/>
          <p:nvPr/>
        </p:nvSpPr>
        <p:spPr>
          <a:xfrm rot="0">
            <a:off x="4998541" y="933450"/>
            <a:ext cx="8290917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Create an Income Statement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5510416" y="1949858"/>
            <a:ext cx="726716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</a:t>
            </a:r>
          </a:p>
        </p:txBody>
      </p:sp>
      <p:grpSp>
        <p:nvGrpSpPr>
          <p:cNvPr name="Group 56" id="56"/>
          <p:cNvGrpSpPr/>
          <p:nvPr/>
        </p:nvGrpSpPr>
        <p:grpSpPr>
          <a:xfrm rot="0">
            <a:off x="1542117" y="7875059"/>
            <a:ext cx="3676792" cy="777739"/>
            <a:chOff x="0" y="0"/>
            <a:chExt cx="4902389" cy="1036985"/>
          </a:xfrm>
        </p:grpSpPr>
        <p:sp>
          <p:nvSpPr>
            <p:cNvPr name="TextBox 57" id="57"/>
            <p:cNvSpPr txBox="true"/>
            <p:nvPr/>
          </p:nvSpPr>
          <p:spPr>
            <a:xfrm rot="0">
              <a:off x="0" y="-38100"/>
              <a:ext cx="4902389" cy="506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 b="true">
                  <a:solidFill>
                    <a:srgbClr val="18738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Revenue analysis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23867" y="650271"/>
              <a:ext cx="4800600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Total income generated.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3014114" y="7875059"/>
            <a:ext cx="3695877" cy="777739"/>
            <a:chOff x="0" y="0"/>
            <a:chExt cx="4927836" cy="1036985"/>
          </a:xfrm>
        </p:grpSpPr>
        <p:sp>
          <p:nvSpPr>
            <p:cNvPr name="TextBox 60" id="60"/>
            <p:cNvSpPr txBox="true"/>
            <p:nvPr/>
          </p:nvSpPr>
          <p:spPr>
            <a:xfrm rot="0">
              <a:off x="0" y="-38100"/>
              <a:ext cx="4927836" cy="506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D9514B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Highlight financial health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23867" y="650271"/>
              <a:ext cx="4800600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Growth or decline?</a:t>
              </a:r>
            </a:p>
          </p:txBody>
        </p:sp>
      </p:grpSp>
      <p:grpSp>
        <p:nvGrpSpPr>
          <p:cNvPr name="Group 62" id="62"/>
          <p:cNvGrpSpPr/>
          <p:nvPr/>
        </p:nvGrpSpPr>
        <p:grpSpPr>
          <a:xfrm rot="0">
            <a:off x="1996559" y="5785059"/>
            <a:ext cx="3676792" cy="1092064"/>
            <a:chOff x="0" y="0"/>
            <a:chExt cx="4902389" cy="1456085"/>
          </a:xfrm>
        </p:grpSpPr>
        <p:sp>
          <p:nvSpPr>
            <p:cNvPr name="TextBox 63" id="63"/>
            <p:cNvSpPr txBox="true"/>
            <p:nvPr/>
          </p:nvSpPr>
          <p:spPr>
            <a:xfrm rot="0">
              <a:off x="0" y="-38100"/>
              <a:ext cx="4902389" cy="506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940"/>
                </a:lnSpc>
              </a:pPr>
              <a:r>
                <a:rPr lang="en-US" sz="2100" b="true">
                  <a:solidFill>
                    <a:srgbClr val="44A79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Gross profit calculation</a:t>
              </a:r>
            </a:p>
          </p:txBody>
        </p:sp>
        <p:sp>
          <p:nvSpPr>
            <p:cNvPr name="TextBox 64" id="64"/>
            <p:cNvSpPr txBox="true"/>
            <p:nvPr/>
          </p:nvSpPr>
          <p:spPr>
            <a:xfrm rot="0">
              <a:off x="23867" y="650271"/>
              <a:ext cx="4800600" cy="805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Revenue minus cost of goods sold (COGS).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2595014" y="5785059"/>
            <a:ext cx="3695877" cy="777739"/>
            <a:chOff x="0" y="0"/>
            <a:chExt cx="4927836" cy="1036985"/>
          </a:xfrm>
        </p:grpSpPr>
        <p:sp>
          <p:nvSpPr>
            <p:cNvPr name="TextBox 66" id="66"/>
            <p:cNvSpPr txBox="true"/>
            <p:nvPr/>
          </p:nvSpPr>
          <p:spPr>
            <a:xfrm rot="0">
              <a:off x="0" y="-38100"/>
              <a:ext cx="4927836" cy="506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DD8033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Year-over-year comparison</a:t>
              </a:r>
            </a:p>
          </p:txBody>
        </p:sp>
        <p:sp>
          <p:nvSpPr>
            <p:cNvPr name="TextBox 67" id="67"/>
            <p:cNvSpPr txBox="true"/>
            <p:nvPr/>
          </p:nvSpPr>
          <p:spPr>
            <a:xfrm rot="0">
              <a:off x="23867" y="650271"/>
              <a:ext cx="4800600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Identify trends.</a:t>
              </a:r>
            </a:p>
          </p:txBody>
        </p:sp>
      </p:grpSp>
      <p:grpSp>
        <p:nvGrpSpPr>
          <p:cNvPr name="Group 68" id="68"/>
          <p:cNvGrpSpPr/>
          <p:nvPr/>
        </p:nvGrpSpPr>
        <p:grpSpPr>
          <a:xfrm rot="0">
            <a:off x="3696475" y="3695059"/>
            <a:ext cx="3676792" cy="1123338"/>
            <a:chOff x="0" y="0"/>
            <a:chExt cx="4902389" cy="1497783"/>
          </a:xfrm>
        </p:grpSpPr>
        <p:sp>
          <p:nvSpPr>
            <p:cNvPr name="TextBox 69" id="69"/>
            <p:cNvSpPr txBox="true"/>
            <p:nvPr/>
          </p:nvSpPr>
          <p:spPr>
            <a:xfrm rot="0">
              <a:off x="0" y="0"/>
              <a:ext cx="4902389" cy="927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2100" b="true">
                  <a:solidFill>
                    <a:srgbClr val="9CC14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Revenue Operating expenses overviewanalysis</a:t>
              </a:r>
            </a:p>
          </p:txBody>
        </p:sp>
        <p:sp>
          <p:nvSpPr>
            <p:cNvPr name="TextBox 70" id="70"/>
            <p:cNvSpPr txBox="true"/>
            <p:nvPr/>
          </p:nvSpPr>
          <p:spPr>
            <a:xfrm rot="0">
              <a:off x="23867" y="1111069"/>
              <a:ext cx="4800600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Total income generated.</a:t>
              </a:r>
            </a:p>
          </p:txBody>
        </p:sp>
      </p:grpSp>
      <p:grpSp>
        <p:nvGrpSpPr>
          <p:cNvPr name="Group 71" id="71"/>
          <p:cNvGrpSpPr/>
          <p:nvPr/>
        </p:nvGrpSpPr>
        <p:grpSpPr>
          <a:xfrm rot="0">
            <a:off x="10803739" y="3695059"/>
            <a:ext cx="3676792" cy="777739"/>
            <a:chOff x="0" y="0"/>
            <a:chExt cx="4902389" cy="1036985"/>
          </a:xfrm>
        </p:grpSpPr>
        <p:sp>
          <p:nvSpPr>
            <p:cNvPr name="TextBox 72" id="72"/>
            <p:cNvSpPr txBox="true"/>
            <p:nvPr/>
          </p:nvSpPr>
          <p:spPr>
            <a:xfrm rot="0">
              <a:off x="0" y="-38100"/>
              <a:ext cx="4902389" cy="506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18738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Net profit margin</a:t>
              </a:r>
            </a:p>
          </p:txBody>
        </p:sp>
        <p:sp>
          <p:nvSpPr>
            <p:cNvPr name="TextBox 73" id="73"/>
            <p:cNvSpPr txBox="true"/>
            <p:nvPr/>
          </p:nvSpPr>
          <p:spPr>
            <a:xfrm rot="0">
              <a:off x="23867" y="650271"/>
              <a:ext cx="4800600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Final earnings after all costs.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1950412" y="3335851"/>
            <a:ext cx="2949294" cy="2562199"/>
          </a:xfrm>
          <a:custGeom>
            <a:avLst/>
            <a:gdLst/>
            <a:ahLst/>
            <a:cxnLst/>
            <a:rect r="r" b="b" t="t" l="l"/>
            <a:pathLst>
              <a:path h="2562199" w="2949294">
                <a:moveTo>
                  <a:pt x="0" y="0"/>
                </a:moveTo>
                <a:lnTo>
                  <a:pt x="2949293" y="0"/>
                </a:lnTo>
                <a:lnTo>
                  <a:pt x="2949293" y="2562199"/>
                </a:lnTo>
                <a:lnTo>
                  <a:pt x="0" y="25621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-5400000">
            <a:off x="1950412" y="6502554"/>
            <a:ext cx="2949294" cy="2562199"/>
          </a:xfrm>
          <a:custGeom>
            <a:avLst/>
            <a:gdLst/>
            <a:ahLst/>
            <a:cxnLst/>
            <a:rect r="r" b="b" t="t" l="l"/>
            <a:pathLst>
              <a:path h="2562199" w="2949294">
                <a:moveTo>
                  <a:pt x="2949293" y="0"/>
                </a:moveTo>
                <a:lnTo>
                  <a:pt x="0" y="0"/>
                </a:lnTo>
                <a:lnTo>
                  <a:pt x="0" y="2562199"/>
                </a:lnTo>
                <a:lnTo>
                  <a:pt x="2949293" y="2562199"/>
                </a:lnTo>
                <a:lnTo>
                  <a:pt x="294929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AutoShape 5" id="5"/>
          <p:cNvSpPr/>
          <p:nvPr/>
        </p:nvSpPr>
        <p:spPr>
          <a:xfrm flipV="true">
            <a:off x="2871605" y="3552024"/>
            <a:ext cx="6040157" cy="59229"/>
          </a:xfrm>
          <a:prstGeom prst="line">
            <a:avLst/>
          </a:prstGeom>
          <a:ln cap="flat" w="19050">
            <a:solidFill>
              <a:srgbClr val="1873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flipV="true">
            <a:off x="2871605" y="8736172"/>
            <a:ext cx="6070336" cy="141656"/>
          </a:xfrm>
          <a:prstGeom prst="line">
            <a:avLst/>
          </a:prstGeom>
          <a:ln cap="flat" w="19050">
            <a:solidFill>
              <a:srgbClr val="3C5679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7" id="7"/>
          <p:cNvSpPr/>
          <p:nvPr/>
        </p:nvSpPr>
        <p:spPr>
          <a:xfrm flipV="true">
            <a:off x="3749534" y="4607655"/>
            <a:ext cx="5639246" cy="43842"/>
          </a:xfrm>
          <a:prstGeom prst="line">
            <a:avLst/>
          </a:prstGeom>
          <a:ln cap="flat" w="19050">
            <a:solidFill>
              <a:srgbClr val="44A7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" id="8"/>
          <p:cNvSpPr/>
          <p:nvPr/>
        </p:nvSpPr>
        <p:spPr>
          <a:xfrm flipV="true">
            <a:off x="4167813" y="5671289"/>
            <a:ext cx="5481553" cy="28454"/>
          </a:xfrm>
          <a:prstGeom prst="line">
            <a:avLst/>
          </a:prstGeom>
          <a:ln cap="flat" w="19050">
            <a:solidFill>
              <a:srgbClr val="9CC1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9" id="9"/>
          <p:cNvSpPr/>
          <p:nvPr/>
        </p:nvSpPr>
        <p:spPr>
          <a:xfrm flipV="true">
            <a:off x="3749534" y="7733104"/>
            <a:ext cx="5585090" cy="327022"/>
          </a:xfrm>
          <a:prstGeom prst="line">
            <a:avLst/>
          </a:prstGeom>
          <a:ln cap="flat" w="19050">
            <a:solidFill>
              <a:srgbClr val="DD80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4193091" y="6664702"/>
            <a:ext cx="5492647" cy="117082"/>
          </a:xfrm>
          <a:prstGeom prst="line">
            <a:avLst/>
          </a:prstGeom>
          <a:ln cap="flat" w="19050">
            <a:solidFill>
              <a:srgbClr val="1873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8718329" y="3046152"/>
            <a:ext cx="1163106" cy="1163106"/>
          </a:xfrm>
          <a:custGeom>
            <a:avLst/>
            <a:gdLst/>
            <a:ahLst/>
            <a:cxnLst/>
            <a:rect r="r" b="b" t="t" l="l"/>
            <a:pathLst>
              <a:path h="1163106" w="1163106">
                <a:moveTo>
                  <a:pt x="0" y="0"/>
                </a:moveTo>
                <a:lnTo>
                  <a:pt x="1163105" y="0"/>
                </a:lnTo>
                <a:lnTo>
                  <a:pt x="1163105" y="1163106"/>
                </a:lnTo>
                <a:lnTo>
                  <a:pt x="0" y="11631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202630" y="4069944"/>
            <a:ext cx="1163106" cy="1163106"/>
          </a:xfrm>
          <a:custGeom>
            <a:avLst/>
            <a:gdLst/>
            <a:ahLst/>
            <a:cxnLst/>
            <a:rect r="r" b="b" t="t" l="l"/>
            <a:pathLst>
              <a:path h="1163106" w="1163106">
                <a:moveTo>
                  <a:pt x="0" y="0"/>
                </a:moveTo>
                <a:lnTo>
                  <a:pt x="1163106" y="0"/>
                </a:lnTo>
                <a:lnTo>
                  <a:pt x="1163106" y="1163106"/>
                </a:lnTo>
                <a:lnTo>
                  <a:pt x="0" y="11631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78675" y="5118190"/>
            <a:ext cx="1163106" cy="1163106"/>
          </a:xfrm>
          <a:custGeom>
            <a:avLst/>
            <a:gdLst/>
            <a:ahLst/>
            <a:cxnLst/>
            <a:rect r="r" b="b" t="t" l="l"/>
            <a:pathLst>
              <a:path h="1163106" w="1163106">
                <a:moveTo>
                  <a:pt x="0" y="0"/>
                </a:moveTo>
                <a:lnTo>
                  <a:pt x="1163105" y="0"/>
                </a:lnTo>
                <a:lnTo>
                  <a:pt x="1163105" y="1163106"/>
                </a:lnTo>
                <a:lnTo>
                  <a:pt x="0" y="116310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alphaModFix amt="50000"/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78675" y="6166938"/>
            <a:ext cx="1163106" cy="1163106"/>
          </a:xfrm>
          <a:custGeom>
            <a:avLst/>
            <a:gdLst/>
            <a:ahLst/>
            <a:cxnLst/>
            <a:rect r="r" b="b" t="t" l="l"/>
            <a:pathLst>
              <a:path h="1163106" w="1163106">
                <a:moveTo>
                  <a:pt x="0" y="0"/>
                </a:moveTo>
                <a:lnTo>
                  <a:pt x="1163105" y="0"/>
                </a:lnTo>
                <a:lnTo>
                  <a:pt x="1163105" y="1163106"/>
                </a:lnTo>
                <a:lnTo>
                  <a:pt x="0" y="116310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0000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202630" y="7171756"/>
            <a:ext cx="1163106" cy="1163106"/>
          </a:xfrm>
          <a:custGeom>
            <a:avLst/>
            <a:gdLst/>
            <a:ahLst/>
            <a:cxnLst/>
            <a:rect r="r" b="b" t="t" l="l"/>
            <a:pathLst>
              <a:path h="1163106" w="1163106">
                <a:moveTo>
                  <a:pt x="0" y="0"/>
                </a:moveTo>
                <a:lnTo>
                  <a:pt x="1163106" y="0"/>
                </a:lnTo>
                <a:lnTo>
                  <a:pt x="1163106" y="1163106"/>
                </a:lnTo>
                <a:lnTo>
                  <a:pt x="0" y="116310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50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689754" y="8266475"/>
            <a:ext cx="1163106" cy="1163106"/>
          </a:xfrm>
          <a:custGeom>
            <a:avLst/>
            <a:gdLst/>
            <a:ahLst/>
            <a:cxnLst/>
            <a:rect r="r" b="b" t="t" l="l"/>
            <a:pathLst>
              <a:path h="1163106" w="1163106">
                <a:moveTo>
                  <a:pt x="0" y="0"/>
                </a:moveTo>
                <a:lnTo>
                  <a:pt x="1163105" y="0"/>
                </a:lnTo>
                <a:lnTo>
                  <a:pt x="1163105" y="1163106"/>
                </a:lnTo>
                <a:lnTo>
                  <a:pt x="0" y="1163106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50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8841053" y="3102119"/>
            <a:ext cx="860507" cy="860507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9317303" y="4151888"/>
            <a:ext cx="860507" cy="860507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A796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9603053" y="5201656"/>
            <a:ext cx="860507" cy="860507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C147"/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603053" y="6251425"/>
            <a:ext cx="860507" cy="860507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317303" y="7301193"/>
            <a:ext cx="860507" cy="860507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8033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8841053" y="8350962"/>
            <a:ext cx="860507" cy="860507"/>
            <a:chOff x="0" y="0"/>
            <a:chExt cx="812800" cy="81280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514B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5" id="35"/>
          <p:cNvSpPr/>
          <p:nvPr/>
        </p:nvSpPr>
        <p:spPr>
          <a:xfrm flipH="false" flipV="false" rot="0">
            <a:off x="8995846" y="3288935"/>
            <a:ext cx="550921" cy="486876"/>
          </a:xfrm>
          <a:custGeom>
            <a:avLst/>
            <a:gdLst/>
            <a:ahLst/>
            <a:cxnLst/>
            <a:rect r="r" b="b" t="t" l="l"/>
            <a:pathLst>
              <a:path h="486876" w="550921">
                <a:moveTo>
                  <a:pt x="0" y="0"/>
                </a:moveTo>
                <a:lnTo>
                  <a:pt x="550921" y="0"/>
                </a:lnTo>
                <a:lnTo>
                  <a:pt x="550921" y="486876"/>
                </a:lnTo>
                <a:lnTo>
                  <a:pt x="0" y="48687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6" id="36"/>
          <p:cNvSpPr/>
          <p:nvPr/>
        </p:nvSpPr>
        <p:spPr>
          <a:xfrm flipH="false" flipV="false" rot="0">
            <a:off x="9000432" y="8531334"/>
            <a:ext cx="541749" cy="499764"/>
          </a:xfrm>
          <a:custGeom>
            <a:avLst/>
            <a:gdLst/>
            <a:ahLst/>
            <a:cxnLst/>
            <a:rect r="r" b="b" t="t" l="l"/>
            <a:pathLst>
              <a:path h="499764" w="541749">
                <a:moveTo>
                  <a:pt x="0" y="0"/>
                </a:moveTo>
                <a:lnTo>
                  <a:pt x="541749" y="0"/>
                </a:lnTo>
                <a:lnTo>
                  <a:pt x="541749" y="499763"/>
                </a:lnTo>
                <a:lnTo>
                  <a:pt x="0" y="499763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7" id="37"/>
          <p:cNvSpPr/>
          <p:nvPr/>
        </p:nvSpPr>
        <p:spPr>
          <a:xfrm flipH="false" flipV="false" rot="0">
            <a:off x="9478675" y="4361658"/>
            <a:ext cx="537764" cy="440966"/>
          </a:xfrm>
          <a:custGeom>
            <a:avLst/>
            <a:gdLst/>
            <a:ahLst/>
            <a:cxnLst/>
            <a:rect r="r" b="b" t="t" l="l"/>
            <a:pathLst>
              <a:path h="440966" w="537764">
                <a:moveTo>
                  <a:pt x="0" y="0"/>
                </a:moveTo>
                <a:lnTo>
                  <a:pt x="537764" y="0"/>
                </a:lnTo>
                <a:lnTo>
                  <a:pt x="537764" y="440967"/>
                </a:lnTo>
                <a:lnTo>
                  <a:pt x="0" y="44096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9798355" y="5395480"/>
            <a:ext cx="469904" cy="472859"/>
          </a:xfrm>
          <a:custGeom>
            <a:avLst/>
            <a:gdLst/>
            <a:ahLst/>
            <a:cxnLst/>
            <a:rect r="r" b="b" t="t" l="l"/>
            <a:pathLst>
              <a:path h="472859" w="469904">
                <a:moveTo>
                  <a:pt x="0" y="0"/>
                </a:moveTo>
                <a:lnTo>
                  <a:pt x="469903" y="0"/>
                </a:lnTo>
                <a:lnTo>
                  <a:pt x="469903" y="472859"/>
                </a:lnTo>
                <a:lnTo>
                  <a:pt x="0" y="47285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9784183" y="6432555"/>
            <a:ext cx="498248" cy="498248"/>
          </a:xfrm>
          <a:custGeom>
            <a:avLst/>
            <a:gdLst/>
            <a:ahLst/>
            <a:cxnLst/>
            <a:rect r="r" b="b" t="t" l="l"/>
            <a:pathLst>
              <a:path h="498248" w="498248">
                <a:moveTo>
                  <a:pt x="0" y="0"/>
                </a:moveTo>
                <a:lnTo>
                  <a:pt x="498247" y="0"/>
                </a:lnTo>
                <a:lnTo>
                  <a:pt x="498247" y="498247"/>
                </a:lnTo>
                <a:lnTo>
                  <a:pt x="0" y="498247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9529908" y="7538012"/>
            <a:ext cx="435296" cy="386870"/>
          </a:xfrm>
          <a:custGeom>
            <a:avLst/>
            <a:gdLst/>
            <a:ahLst/>
            <a:cxnLst/>
            <a:rect r="r" b="b" t="t" l="l"/>
            <a:pathLst>
              <a:path h="386870" w="435296">
                <a:moveTo>
                  <a:pt x="0" y="0"/>
                </a:moveTo>
                <a:lnTo>
                  <a:pt x="435297" y="0"/>
                </a:lnTo>
                <a:lnTo>
                  <a:pt x="435297" y="386870"/>
                </a:lnTo>
                <a:lnTo>
                  <a:pt x="0" y="386870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1" id="41"/>
          <p:cNvSpPr/>
          <p:nvPr/>
        </p:nvSpPr>
        <p:spPr>
          <a:xfrm flipH="false" flipV="false" rot="0">
            <a:off x="-1058305" y="303761"/>
            <a:ext cx="2116611" cy="724939"/>
          </a:xfrm>
          <a:custGeom>
            <a:avLst/>
            <a:gdLst/>
            <a:ahLst/>
            <a:cxnLst/>
            <a:rect r="r" b="b" t="t" l="l"/>
            <a:pathLst>
              <a:path h="724939" w="2116611">
                <a:moveTo>
                  <a:pt x="0" y="0"/>
                </a:moveTo>
                <a:lnTo>
                  <a:pt x="2116610" y="0"/>
                </a:lnTo>
                <a:lnTo>
                  <a:pt x="2116610" y="724939"/>
                </a:lnTo>
                <a:lnTo>
                  <a:pt x="0" y="724939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12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2" id="42"/>
          <p:cNvSpPr/>
          <p:nvPr/>
        </p:nvSpPr>
        <p:spPr>
          <a:xfrm flipH="false" flipV="false" rot="0">
            <a:off x="17050235" y="8526698"/>
            <a:ext cx="1950152" cy="2163830"/>
          </a:xfrm>
          <a:custGeom>
            <a:avLst/>
            <a:gdLst/>
            <a:ahLst/>
            <a:cxnLst/>
            <a:rect r="r" b="b" t="t" l="l"/>
            <a:pathLst>
              <a:path h="2163830" w="1950152">
                <a:moveTo>
                  <a:pt x="0" y="0"/>
                </a:moveTo>
                <a:lnTo>
                  <a:pt x="1950152" y="0"/>
                </a:lnTo>
                <a:lnTo>
                  <a:pt x="1950152" y="2163830"/>
                </a:lnTo>
                <a:lnTo>
                  <a:pt x="0" y="2163830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alphaModFix amt="12000"/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3" id="43"/>
          <p:cNvSpPr txBox="true"/>
          <p:nvPr/>
        </p:nvSpPr>
        <p:spPr>
          <a:xfrm rot="0">
            <a:off x="5421660" y="933450"/>
            <a:ext cx="7444680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Develop a Balance Sheet 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5510416" y="1949858"/>
            <a:ext cx="726716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10400235" y="3064019"/>
            <a:ext cx="4583666" cy="38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Assets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0422550" y="3582679"/>
            <a:ext cx="4488495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Cash, inventory, property, investments.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10876485" y="4113788"/>
            <a:ext cx="3676792" cy="38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Liabilities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10894385" y="4632447"/>
            <a:ext cx="3600450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Loans, debts, accounts payable.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11162235" y="5163556"/>
            <a:ext cx="4981806" cy="38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Equity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1186488" y="5682216"/>
            <a:ext cx="4878368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Shareholder investments, retained earnings.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1162235" y="6213325"/>
            <a:ext cx="3676792" cy="38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Asset-to-liability ratio 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11180135" y="6731984"/>
            <a:ext cx="3600450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Financial stability indicator.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10876485" y="7263093"/>
            <a:ext cx="4274002" cy="38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Short-term vs. long-term outlook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0894385" y="7781753"/>
            <a:ext cx="4256101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Immediate liquidity vs. future assets.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400235" y="8312862"/>
            <a:ext cx="3676792" cy="3895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40"/>
              </a:lnSpc>
            </a:pPr>
            <a:r>
              <a:rPr lang="en-US" sz="21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Growth strategy alignment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418135" y="8831521"/>
            <a:ext cx="4135141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Funding needs, investment plans.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2227163" y="3667927"/>
            <a:ext cx="844662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01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3248329" y="4300067"/>
            <a:ext cx="844662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02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3770760" y="5427944"/>
            <a:ext cx="844662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03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3745482" y="6490721"/>
            <a:ext cx="844662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04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3348429" y="7694748"/>
            <a:ext cx="844662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05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2227163" y="8357353"/>
            <a:ext cx="844662" cy="423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20"/>
              </a:lnSpc>
            </a:pPr>
            <a:r>
              <a:rPr lang="en-US" sz="26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06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246109"/>
            <a:ext cx="3044787" cy="1549478"/>
            <a:chOff x="0" y="0"/>
            <a:chExt cx="4059716" cy="206597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308554"/>
              <a:ext cx="3776015" cy="1448862"/>
              <a:chOff x="0" y="0"/>
              <a:chExt cx="1001432" cy="384251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1001432" cy="384251"/>
              </a:xfrm>
              <a:custGeom>
                <a:avLst/>
                <a:gdLst/>
                <a:ahLst/>
                <a:cxnLst/>
                <a:rect r="r" b="b" t="t" l="l"/>
                <a:pathLst>
                  <a:path h="384251" w="1001432">
                    <a:moveTo>
                      <a:pt x="0" y="0"/>
                    </a:moveTo>
                    <a:lnTo>
                      <a:pt x="798232" y="0"/>
                    </a:lnTo>
                    <a:lnTo>
                      <a:pt x="1001432" y="192125"/>
                    </a:lnTo>
                    <a:lnTo>
                      <a:pt x="798232" y="384251"/>
                    </a:lnTo>
                    <a:lnTo>
                      <a:pt x="0" y="384251"/>
                    </a:lnTo>
                    <a:lnTo>
                      <a:pt x="203200" y="1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8738C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177800" y="-38100"/>
                <a:ext cx="747432" cy="4223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5400000">
              <a:off x="2483232" y="489487"/>
              <a:ext cx="2065970" cy="1086997"/>
              <a:chOff x="0" y="0"/>
              <a:chExt cx="914555" cy="481187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914555" cy="481187"/>
              </a:xfrm>
              <a:custGeom>
                <a:avLst/>
                <a:gdLst/>
                <a:ahLst/>
                <a:cxnLst/>
                <a:rect r="r" b="b" t="t" l="l"/>
                <a:pathLst>
                  <a:path h="481187" w="914555">
                    <a:moveTo>
                      <a:pt x="457277" y="0"/>
                    </a:moveTo>
                    <a:lnTo>
                      <a:pt x="914555" y="481187"/>
                    </a:lnTo>
                    <a:lnTo>
                      <a:pt x="0" y="481187"/>
                    </a:lnTo>
                    <a:lnTo>
                      <a:pt x="457277" y="0"/>
                    </a:lnTo>
                    <a:close/>
                  </a:path>
                </a:pathLst>
              </a:custGeom>
              <a:solidFill>
                <a:srgbClr val="18738C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142899" y="185308"/>
                <a:ext cx="628756" cy="261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0" id="10"/>
          <p:cNvGrpSpPr/>
          <p:nvPr/>
        </p:nvGrpSpPr>
        <p:grpSpPr>
          <a:xfrm rot="0">
            <a:off x="3665863" y="5246109"/>
            <a:ext cx="3044787" cy="1549478"/>
            <a:chOff x="0" y="0"/>
            <a:chExt cx="4059716" cy="206597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308554"/>
              <a:ext cx="3776015" cy="1448862"/>
              <a:chOff x="0" y="0"/>
              <a:chExt cx="1001432" cy="384251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001432" cy="384251"/>
              </a:xfrm>
              <a:custGeom>
                <a:avLst/>
                <a:gdLst/>
                <a:ahLst/>
                <a:cxnLst/>
                <a:rect r="r" b="b" t="t" l="l"/>
                <a:pathLst>
                  <a:path h="384251" w="1001432">
                    <a:moveTo>
                      <a:pt x="0" y="0"/>
                    </a:moveTo>
                    <a:lnTo>
                      <a:pt x="798232" y="0"/>
                    </a:lnTo>
                    <a:lnTo>
                      <a:pt x="1001432" y="192125"/>
                    </a:lnTo>
                    <a:lnTo>
                      <a:pt x="798232" y="384251"/>
                    </a:lnTo>
                    <a:lnTo>
                      <a:pt x="0" y="384251"/>
                    </a:lnTo>
                    <a:lnTo>
                      <a:pt x="203200" y="1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4A796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177800" y="-38100"/>
                <a:ext cx="747432" cy="4223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4" id="14"/>
            <p:cNvGrpSpPr/>
            <p:nvPr/>
          </p:nvGrpSpPr>
          <p:grpSpPr>
            <a:xfrm rot="5400000">
              <a:off x="2483232" y="489487"/>
              <a:ext cx="2065970" cy="1086997"/>
              <a:chOff x="0" y="0"/>
              <a:chExt cx="914555" cy="481187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914555" cy="481187"/>
              </a:xfrm>
              <a:custGeom>
                <a:avLst/>
                <a:gdLst/>
                <a:ahLst/>
                <a:cxnLst/>
                <a:rect r="r" b="b" t="t" l="l"/>
                <a:pathLst>
                  <a:path h="481187" w="914555">
                    <a:moveTo>
                      <a:pt x="457277" y="0"/>
                    </a:moveTo>
                    <a:lnTo>
                      <a:pt x="914555" y="481187"/>
                    </a:lnTo>
                    <a:lnTo>
                      <a:pt x="0" y="481187"/>
                    </a:lnTo>
                    <a:lnTo>
                      <a:pt x="457277" y="0"/>
                    </a:lnTo>
                    <a:close/>
                  </a:path>
                </a:pathLst>
              </a:custGeom>
              <a:solidFill>
                <a:srgbClr val="44A796"/>
              </a:solidFill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142899" y="185308"/>
                <a:ext cx="628756" cy="261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17" id="17"/>
          <p:cNvGrpSpPr/>
          <p:nvPr/>
        </p:nvGrpSpPr>
        <p:grpSpPr>
          <a:xfrm rot="0">
            <a:off x="6303025" y="5246109"/>
            <a:ext cx="3044787" cy="1549478"/>
            <a:chOff x="0" y="0"/>
            <a:chExt cx="4059716" cy="2065970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308554"/>
              <a:ext cx="3776015" cy="1448862"/>
              <a:chOff x="0" y="0"/>
              <a:chExt cx="1001432" cy="38425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001432" cy="384251"/>
              </a:xfrm>
              <a:custGeom>
                <a:avLst/>
                <a:gdLst/>
                <a:ahLst/>
                <a:cxnLst/>
                <a:rect r="r" b="b" t="t" l="l"/>
                <a:pathLst>
                  <a:path h="384251" w="1001432">
                    <a:moveTo>
                      <a:pt x="0" y="0"/>
                    </a:moveTo>
                    <a:lnTo>
                      <a:pt x="798232" y="0"/>
                    </a:lnTo>
                    <a:lnTo>
                      <a:pt x="1001432" y="192125"/>
                    </a:lnTo>
                    <a:lnTo>
                      <a:pt x="798232" y="384251"/>
                    </a:lnTo>
                    <a:lnTo>
                      <a:pt x="0" y="384251"/>
                    </a:lnTo>
                    <a:lnTo>
                      <a:pt x="203200" y="1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CC147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177800" y="-38100"/>
                <a:ext cx="747432" cy="4223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5400000">
              <a:off x="2483232" y="489487"/>
              <a:ext cx="2065970" cy="1086997"/>
              <a:chOff x="0" y="0"/>
              <a:chExt cx="914555" cy="48118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914555" cy="481187"/>
              </a:xfrm>
              <a:custGeom>
                <a:avLst/>
                <a:gdLst/>
                <a:ahLst/>
                <a:cxnLst/>
                <a:rect r="r" b="b" t="t" l="l"/>
                <a:pathLst>
                  <a:path h="481187" w="914555">
                    <a:moveTo>
                      <a:pt x="457277" y="0"/>
                    </a:moveTo>
                    <a:lnTo>
                      <a:pt x="914555" y="481187"/>
                    </a:lnTo>
                    <a:lnTo>
                      <a:pt x="0" y="481187"/>
                    </a:lnTo>
                    <a:lnTo>
                      <a:pt x="457277" y="0"/>
                    </a:lnTo>
                    <a:close/>
                  </a:path>
                </a:pathLst>
              </a:custGeom>
              <a:solidFill>
                <a:srgbClr val="9CC147"/>
              </a:solidFill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142899" y="185308"/>
                <a:ext cx="628756" cy="261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24" id="24"/>
          <p:cNvGrpSpPr/>
          <p:nvPr/>
        </p:nvGrpSpPr>
        <p:grpSpPr>
          <a:xfrm rot="0">
            <a:off x="8940188" y="5246109"/>
            <a:ext cx="3044787" cy="1549478"/>
            <a:chOff x="0" y="0"/>
            <a:chExt cx="4059716" cy="2065970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308554"/>
              <a:ext cx="3776015" cy="1448862"/>
              <a:chOff x="0" y="0"/>
              <a:chExt cx="1001432" cy="384251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001432" cy="384251"/>
              </a:xfrm>
              <a:custGeom>
                <a:avLst/>
                <a:gdLst/>
                <a:ahLst/>
                <a:cxnLst/>
                <a:rect r="r" b="b" t="t" l="l"/>
                <a:pathLst>
                  <a:path h="384251" w="1001432">
                    <a:moveTo>
                      <a:pt x="0" y="0"/>
                    </a:moveTo>
                    <a:lnTo>
                      <a:pt x="798232" y="0"/>
                    </a:lnTo>
                    <a:lnTo>
                      <a:pt x="1001432" y="192125"/>
                    </a:lnTo>
                    <a:lnTo>
                      <a:pt x="798232" y="384251"/>
                    </a:lnTo>
                    <a:lnTo>
                      <a:pt x="0" y="384251"/>
                    </a:lnTo>
                    <a:lnTo>
                      <a:pt x="203200" y="1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8738C"/>
              </a:solidFill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177800" y="-38100"/>
                <a:ext cx="747432" cy="4223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28" id="28"/>
            <p:cNvGrpSpPr/>
            <p:nvPr/>
          </p:nvGrpSpPr>
          <p:grpSpPr>
            <a:xfrm rot="5400000">
              <a:off x="2483232" y="489487"/>
              <a:ext cx="2065970" cy="1086997"/>
              <a:chOff x="0" y="0"/>
              <a:chExt cx="914555" cy="481187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914555" cy="481187"/>
              </a:xfrm>
              <a:custGeom>
                <a:avLst/>
                <a:gdLst/>
                <a:ahLst/>
                <a:cxnLst/>
                <a:rect r="r" b="b" t="t" l="l"/>
                <a:pathLst>
                  <a:path h="481187" w="914555">
                    <a:moveTo>
                      <a:pt x="457277" y="0"/>
                    </a:moveTo>
                    <a:lnTo>
                      <a:pt x="914555" y="481187"/>
                    </a:lnTo>
                    <a:lnTo>
                      <a:pt x="0" y="481187"/>
                    </a:lnTo>
                    <a:lnTo>
                      <a:pt x="457277" y="0"/>
                    </a:lnTo>
                    <a:close/>
                  </a:path>
                </a:pathLst>
              </a:custGeom>
              <a:solidFill>
                <a:srgbClr val="18738C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142899" y="185308"/>
                <a:ext cx="628756" cy="261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1" id="31"/>
          <p:cNvGrpSpPr/>
          <p:nvPr/>
        </p:nvGrpSpPr>
        <p:grpSpPr>
          <a:xfrm rot="0">
            <a:off x="11577351" y="5246109"/>
            <a:ext cx="3044787" cy="1549478"/>
            <a:chOff x="0" y="0"/>
            <a:chExt cx="4059716" cy="2065970"/>
          </a:xfrm>
        </p:grpSpPr>
        <p:grpSp>
          <p:nvGrpSpPr>
            <p:cNvPr name="Group 32" id="32"/>
            <p:cNvGrpSpPr/>
            <p:nvPr/>
          </p:nvGrpSpPr>
          <p:grpSpPr>
            <a:xfrm rot="0">
              <a:off x="0" y="308554"/>
              <a:ext cx="3776015" cy="1448862"/>
              <a:chOff x="0" y="0"/>
              <a:chExt cx="1001432" cy="384251"/>
            </a:xfrm>
          </p:grpSpPr>
          <p:sp>
            <p:nvSpPr>
              <p:cNvPr name="Freeform 33" id="33"/>
              <p:cNvSpPr/>
              <p:nvPr/>
            </p:nvSpPr>
            <p:spPr>
              <a:xfrm flipH="false" flipV="false" rot="0">
                <a:off x="0" y="0"/>
                <a:ext cx="1001432" cy="384251"/>
              </a:xfrm>
              <a:custGeom>
                <a:avLst/>
                <a:gdLst/>
                <a:ahLst/>
                <a:cxnLst/>
                <a:rect r="r" b="b" t="t" l="l"/>
                <a:pathLst>
                  <a:path h="384251" w="1001432">
                    <a:moveTo>
                      <a:pt x="0" y="0"/>
                    </a:moveTo>
                    <a:lnTo>
                      <a:pt x="798232" y="0"/>
                    </a:lnTo>
                    <a:lnTo>
                      <a:pt x="1001432" y="192125"/>
                    </a:lnTo>
                    <a:lnTo>
                      <a:pt x="798232" y="384251"/>
                    </a:lnTo>
                    <a:lnTo>
                      <a:pt x="0" y="384251"/>
                    </a:lnTo>
                    <a:lnTo>
                      <a:pt x="203200" y="1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D8033"/>
              </a:solidFill>
            </p:spPr>
          </p:sp>
          <p:sp>
            <p:nvSpPr>
              <p:cNvPr name="TextBox 34" id="34"/>
              <p:cNvSpPr txBox="true"/>
              <p:nvPr/>
            </p:nvSpPr>
            <p:spPr>
              <a:xfrm>
                <a:off x="177800" y="-38100"/>
                <a:ext cx="747432" cy="4223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35" id="35"/>
            <p:cNvGrpSpPr/>
            <p:nvPr/>
          </p:nvGrpSpPr>
          <p:grpSpPr>
            <a:xfrm rot="5400000">
              <a:off x="2483232" y="489487"/>
              <a:ext cx="2065970" cy="1086997"/>
              <a:chOff x="0" y="0"/>
              <a:chExt cx="914555" cy="481187"/>
            </a:xfrm>
          </p:grpSpPr>
          <p:sp>
            <p:nvSpPr>
              <p:cNvPr name="Freeform 36" id="36"/>
              <p:cNvSpPr/>
              <p:nvPr/>
            </p:nvSpPr>
            <p:spPr>
              <a:xfrm flipH="false" flipV="false" rot="0">
                <a:off x="0" y="0"/>
                <a:ext cx="914555" cy="481187"/>
              </a:xfrm>
              <a:custGeom>
                <a:avLst/>
                <a:gdLst/>
                <a:ahLst/>
                <a:cxnLst/>
                <a:rect r="r" b="b" t="t" l="l"/>
                <a:pathLst>
                  <a:path h="481187" w="914555">
                    <a:moveTo>
                      <a:pt x="457277" y="0"/>
                    </a:moveTo>
                    <a:lnTo>
                      <a:pt x="914555" y="481187"/>
                    </a:lnTo>
                    <a:lnTo>
                      <a:pt x="0" y="481187"/>
                    </a:lnTo>
                    <a:lnTo>
                      <a:pt x="457277" y="0"/>
                    </a:lnTo>
                    <a:close/>
                  </a:path>
                </a:pathLst>
              </a:custGeom>
              <a:solidFill>
                <a:srgbClr val="DD8033"/>
              </a:solidFill>
            </p:spPr>
          </p:sp>
          <p:sp>
            <p:nvSpPr>
              <p:cNvPr name="TextBox 37" id="37"/>
              <p:cNvSpPr txBox="true"/>
              <p:nvPr/>
            </p:nvSpPr>
            <p:spPr>
              <a:xfrm>
                <a:off x="142899" y="185308"/>
                <a:ext cx="628756" cy="261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38" id="38"/>
          <p:cNvGrpSpPr/>
          <p:nvPr/>
        </p:nvGrpSpPr>
        <p:grpSpPr>
          <a:xfrm rot="0">
            <a:off x="14214513" y="5246109"/>
            <a:ext cx="3044787" cy="1549478"/>
            <a:chOff x="0" y="0"/>
            <a:chExt cx="4059716" cy="2065970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308554"/>
              <a:ext cx="3776015" cy="1448862"/>
              <a:chOff x="0" y="0"/>
              <a:chExt cx="1001432" cy="384251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001432" cy="384251"/>
              </a:xfrm>
              <a:custGeom>
                <a:avLst/>
                <a:gdLst/>
                <a:ahLst/>
                <a:cxnLst/>
                <a:rect r="r" b="b" t="t" l="l"/>
                <a:pathLst>
                  <a:path h="384251" w="1001432">
                    <a:moveTo>
                      <a:pt x="0" y="0"/>
                    </a:moveTo>
                    <a:lnTo>
                      <a:pt x="798232" y="0"/>
                    </a:lnTo>
                    <a:lnTo>
                      <a:pt x="1001432" y="192125"/>
                    </a:lnTo>
                    <a:lnTo>
                      <a:pt x="798232" y="384251"/>
                    </a:lnTo>
                    <a:lnTo>
                      <a:pt x="0" y="384251"/>
                    </a:lnTo>
                    <a:lnTo>
                      <a:pt x="203200" y="1921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9514B"/>
              </a:solidFill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177800" y="-38100"/>
                <a:ext cx="747432" cy="42235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42" id="42"/>
            <p:cNvGrpSpPr/>
            <p:nvPr/>
          </p:nvGrpSpPr>
          <p:grpSpPr>
            <a:xfrm rot="5400000">
              <a:off x="2483232" y="489487"/>
              <a:ext cx="2065970" cy="1086997"/>
              <a:chOff x="0" y="0"/>
              <a:chExt cx="914555" cy="481187"/>
            </a:xfrm>
          </p:grpSpPr>
          <p:sp>
            <p:nvSpPr>
              <p:cNvPr name="Freeform 43" id="43"/>
              <p:cNvSpPr/>
              <p:nvPr/>
            </p:nvSpPr>
            <p:spPr>
              <a:xfrm flipH="false" flipV="false" rot="0">
                <a:off x="0" y="0"/>
                <a:ext cx="914555" cy="481187"/>
              </a:xfrm>
              <a:custGeom>
                <a:avLst/>
                <a:gdLst/>
                <a:ahLst/>
                <a:cxnLst/>
                <a:rect r="r" b="b" t="t" l="l"/>
                <a:pathLst>
                  <a:path h="481187" w="914555">
                    <a:moveTo>
                      <a:pt x="457277" y="0"/>
                    </a:moveTo>
                    <a:lnTo>
                      <a:pt x="914555" y="481187"/>
                    </a:lnTo>
                    <a:lnTo>
                      <a:pt x="0" y="481187"/>
                    </a:lnTo>
                    <a:lnTo>
                      <a:pt x="457277" y="0"/>
                    </a:lnTo>
                    <a:close/>
                  </a:path>
                </a:pathLst>
              </a:custGeom>
              <a:solidFill>
                <a:srgbClr val="D9514B"/>
              </a:solidFill>
            </p:spPr>
          </p:sp>
          <p:sp>
            <p:nvSpPr>
              <p:cNvPr name="TextBox 44" id="44"/>
              <p:cNvSpPr txBox="true"/>
              <p:nvPr/>
            </p:nvSpPr>
            <p:spPr>
              <a:xfrm>
                <a:off x="142899" y="185308"/>
                <a:ext cx="628756" cy="26150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</p:grpSp>
      <p:grpSp>
        <p:nvGrpSpPr>
          <p:cNvPr name="Group 45" id="45"/>
          <p:cNvGrpSpPr/>
          <p:nvPr/>
        </p:nvGrpSpPr>
        <p:grpSpPr>
          <a:xfrm rot="0">
            <a:off x="1877300" y="3608526"/>
            <a:ext cx="1134811" cy="1134811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18738C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4514463" y="3608526"/>
            <a:ext cx="1134811" cy="1134811"/>
            <a:chOff x="0" y="0"/>
            <a:chExt cx="812800" cy="812800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44A796"/>
              </a:solidFill>
              <a:prstDash val="solid"/>
              <a:miter/>
            </a:ln>
          </p:spPr>
        </p:sp>
        <p:sp>
          <p:nvSpPr>
            <p:cNvPr name="TextBox 50" id="5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1" id="51"/>
          <p:cNvGrpSpPr/>
          <p:nvPr/>
        </p:nvGrpSpPr>
        <p:grpSpPr>
          <a:xfrm rot="0">
            <a:off x="7151626" y="3608526"/>
            <a:ext cx="1134811" cy="1134811"/>
            <a:chOff x="0" y="0"/>
            <a:chExt cx="812800" cy="812800"/>
          </a:xfrm>
        </p:grpSpPr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9CC147"/>
              </a:solidFill>
              <a:prstDash val="solid"/>
              <a:miter/>
            </a:ln>
          </p:spPr>
        </p:sp>
        <p:sp>
          <p:nvSpPr>
            <p:cNvPr name="TextBox 53" id="5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4" id="54"/>
          <p:cNvGrpSpPr/>
          <p:nvPr/>
        </p:nvGrpSpPr>
        <p:grpSpPr>
          <a:xfrm rot="0">
            <a:off x="9788788" y="3608526"/>
            <a:ext cx="1134811" cy="1134811"/>
            <a:chOff x="0" y="0"/>
            <a:chExt cx="812800" cy="812800"/>
          </a:xfrm>
        </p:grpSpPr>
        <p:sp>
          <p:nvSpPr>
            <p:cNvPr name="Freeform 55" id="5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18738C"/>
              </a:solidFill>
              <a:prstDash val="solid"/>
              <a:miter/>
            </a:ln>
          </p:spPr>
        </p:sp>
        <p:sp>
          <p:nvSpPr>
            <p:cNvPr name="TextBox 56" id="5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7" id="57"/>
          <p:cNvGrpSpPr/>
          <p:nvPr/>
        </p:nvGrpSpPr>
        <p:grpSpPr>
          <a:xfrm rot="0">
            <a:off x="12425951" y="3608526"/>
            <a:ext cx="1134811" cy="1134811"/>
            <a:chOff x="0" y="0"/>
            <a:chExt cx="812800" cy="812800"/>
          </a:xfrm>
        </p:grpSpPr>
        <p:sp>
          <p:nvSpPr>
            <p:cNvPr name="Freeform 58" id="5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DD8033"/>
              </a:solidFill>
              <a:prstDash val="solid"/>
              <a:miter/>
            </a:ln>
          </p:spPr>
        </p:sp>
        <p:sp>
          <p:nvSpPr>
            <p:cNvPr name="TextBox 59" id="5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15063114" y="3608526"/>
            <a:ext cx="1134811" cy="1134811"/>
            <a:chOff x="0" y="0"/>
            <a:chExt cx="812800" cy="812800"/>
          </a:xfrm>
        </p:grpSpPr>
        <p:sp>
          <p:nvSpPr>
            <p:cNvPr name="Freeform 61" id="6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14300" cap="sq">
              <a:solidFill>
                <a:srgbClr val="D9514B"/>
              </a:solidFill>
              <a:prstDash val="solid"/>
              <a:miter/>
            </a:ln>
          </p:spPr>
        </p:sp>
        <p:sp>
          <p:nvSpPr>
            <p:cNvPr name="TextBox 62" id="6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3" id="63"/>
          <p:cNvSpPr/>
          <p:nvPr/>
        </p:nvSpPr>
        <p:spPr>
          <a:xfrm flipH="true" flipV="true">
            <a:off x="2425656" y="4659716"/>
            <a:ext cx="0" cy="820546"/>
          </a:xfrm>
          <a:prstGeom prst="line">
            <a:avLst/>
          </a:prstGeom>
          <a:ln cap="flat" w="28575">
            <a:solidFill>
              <a:srgbClr val="1873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4" id="64"/>
          <p:cNvSpPr/>
          <p:nvPr/>
        </p:nvSpPr>
        <p:spPr>
          <a:xfrm flipV="true">
            <a:off x="5062818" y="4659716"/>
            <a:ext cx="0" cy="820546"/>
          </a:xfrm>
          <a:prstGeom prst="line">
            <a:avLst/>
          </a:prstGeom>
          <a:ln cap="flat" w="28575">
            <a:solidFill>
              <a:srgbClr val="44A7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5" id="65"/>
          <p:cNvSpPr/>
          <p:nvPr/>
        </p:nvSpPr>
        <p:spPr>
          <a:xfrm flipV="true">
            <a:off x="7699981" y="4659716"/>
            <a:ext cx="0" cy="820546"/>
          </a:xfrm>
          <a:prstGeom prst="line">
            <a:avLst/>
          </a:prstGeom>
          <a:ln cap="flat" w="28575">
            <a:solidFill>
              <a:srgbClr val="9CC1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6" id="66"/>
          <p:cNvSpPr/>
          <p:nvPr/>
        </p:nvSpPr>
        <p:spPr>
          <a:xfrm flipV="true">
            <a:off x="10337144" y="4659716"/>
            <a:ext cx="0" cy="820546"/>
          </a:xfrm>
          <a:prstGeom prst="line">
            <a:avLst/>
          </a:prstGeom>
          <a:ln cap="flat" w="28575">
            <a:solidFill>
              <a:srgbClr val="18738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7" id="67"/>
          <p:cNvSpPr/>
          <p:nvPr/>
        </p:nvSpPr>
        <p:spPr>
          <a:xfrm flipV="true">
            <a:off x="12974306" y="4659716"/>
            <a:ext cx="0" cy="820546"/>
          </a:xfrm>
          <a:prstGeom prst="line">
            <a:avLst/>
          </a:prstGeom>
          <a:ln cap="flat" w="28575">
            <a:solidFill>
              <a:srgbClr val="DD8033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8" id="68"/>
          <p:cNvSpPr/>
          <p:nvPr/>
        </p:nvSpPr>
        <p:spPr>
          <a:xfrm flipV="true">
            <a:off x="15611469" y="4659716"/>
            <a:ext cx="0" cy="820546"/>
          </a:xfrm>
          <a:prstGeom prst="line">
            <a:avLst/>
          </a:prstGeom>
          <a:ln cap="flat" w="28575">
            <a:solidFill>
              <a:srgbClr val="D9514B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9" id="69"/>
          <p:cNvSpPr/>
          <p:nvPr/>
        </p:nvSpPr>
        <p:spPr>
          <a:xfrm flipH="false" flipV="false" rot="0">
            <a:off x="2168974" y="3926049"/>
            <a:ext cx="551463" cy="499764"/>
          </a:xfrm>
          <a:custGeom>
            <a:avLst/>
            <a:gdLst/>
            <a:ahLst/>
            <a:cxnLst/>
            <a:rect r="r" b="b" t="t" l="l"/>
            <a:pathLst>
              <a:path h="499764" w="551463">
                <a:moveTo>
                  <a:pt x="0" y="0"/>
                </a:moveTo>
                <a:lnTo>
                  <a:pt x="551463" y="0"/>
                </a:lnTo>
                <a:lnTo>
                  <a:pt x="551463" y="499764"/>
                </a:lnTo>
                <a:lnTo>
                  <a:pt x="0" y="499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0" id="70"/>
          <p:cNvSpPr/>
          <p:nvPr/>
        </p:nvSpPr>
        <p:spPr>
          <a:xfrm flipH="false" flipV="false" rot="0">
            <a:off x="4929740" y="3857108"/>
            <a:ext cx="304257" cy="568705"/>
          </a:xfrm>
          <a:custGeom>
            <a:avLst/>
            <a:gdLst/>
            <a:ahLst/>
            <a:cxnLst/>
            <a:rect r="r" b="b" t="t" l="l"/>
            <a:pathLst>
              <a:path h="568705" w="304257">
                <a:moveTo>
                  <a:pt x="0" y="0"/>
                </a:moveTo>
                <a:lnTo>
                  <a:pt x="304257" y="0"/>
                </a:lnTo>
                <a:lnTo>
                  <a:pt x="304257" y="568705"/>
                </a:lnTo>
                <a:lnTo>
                  <a:pt x="0" y="5687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1" id="71"/>
          <p:cNvSpPr/>
          <p:nvPr/>
        </p:nvSpPr>
        <p:spPr>
          <a:xfrm flipH="false" flipV="false" rot="0">
            <a:off x="7454375" y="3931568"/>
            <a:ext cx="529312" cy="494245"/>
          </a:xfrm>
          <a:custGeom>
            <a:avLst/>
            <a:gdLst/>
            <a:ahLst/>
            <a:cxnLst/>
            <a:rect r="r" b="b" t="t" l="l"/>
            <a:pathLst>
              <a:path h="494245" w="529312">
                <a:moveTo>
                  <a:pt x="0" y="0"/>
                </a:moveTo>
                <a:lnTo>
                  <a:pt x="529312" y="0"/>
                </a:lnTo>
                <a:lnTo>
                  <a:pt x="529312" y="494245"/>
                </a:lnTo>
                <a:lnTo>
                  <a:pt x="0" y="49424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2" id="72"/>
          <p:cNvSpPr/>
          <p:nvPr/>
        </p:nvSpPr>
        <p:spPr>
          <a:xfrm flipH="false" flipV="false" rot="0">
            <a:off x="10055243" y="3981818"/>
            <a:ext cx="601901" cy="388226"/>
          </a:xfrm>
          <a:custGeom>
            <a:avLst/>
            <a:gdLst/>
            <a:ahLst/>
            <a:cxnLst/>
            <a:rect r="r" b="b" t="t" l="l"/>
            <a:pathLst>
              <a:path h="388226" w="601901">
                <a:moveTo>
                  <a:pt x="0" y="0"/>
                </a:moveTo>
                <a:lnTo>
                  <a:pt x="601901" y="0"/>
                </a:lnTo>
                <a:lnTo>
                  <a:pt x="601901" y="388226"/>
                </a:lnTo>
                <a:lnTo>
                  <a:pt x="0" y="38822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3" id="73"/>
          <p:cNvSpPr/>
          <p:nvPr/>
        </p:nvSpPr>
        <p:spPr>
          <a:xfrm flipH="false" flipV="false" rot="0">
            <a:off x="12705083" y="3926049"/>
            <a:ext cx="576547" cy="538351"/>
          </a:xfrm>
          <a:custGeom>
            <a:avLst/>
            <a:gdLst/>
            <a:ahLst/>
            <a:cxnLst/>
            <a:rect r="r" b="b" t="t" l="l"/>
            <a:pathLst>
              <a:path h="538351" w="576547">
                <a:moveTo>
                  <a:pt x="0" y="0"/>
                </a:moveTo>
                <a:lnTo>
                  <a:pt x="576547" y="0"/>
                </a:lnTo>
                <a:lnTo>
                  <a:pt x="576547" y="538351"/>
                </a:lnTo>
                <a:lnTo>
                  <a:pt x="0" y="538351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4" id="74"/>
          <p:cNvSpPr/>
          <p:nvPr/>
        </p:nvSpPr>
        <p:spPr>
          <a:xfrm flipH="false" flipV="false" rot="0">
            <a:off x="15317458" y="3898089"/>
            <a:ext cx="626123" cy="555684"/>
          </a:xfrm>
          <a:custGeom>
            <a:avLst/>
            <a:gdLst/>
            <a:ahLst/>
            <a:cxnLst/>
            <a:rect r="r" b="b" t="t" l="l"/>
            <a:pathLst>
              <a:path h="555684" w="626123">
                <a:moveTo>
                  <a:pt x="0" y="0"/>
                </a:moveTo>
                <a:lnTo>
                  <a:pt x="626122" y="0"/>
                </a:lnTo>
                <a:lnTo>
                  <a:pt x="626122" y="555684"/>
                </a:lnTo>
                <a:lnTo>
                  <a:pt x="0" y="55568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5" id="75"/>
          <p:cNvSpPr/>
          <p:nvPr/>
        </p:nvSpPr>
        <p:spPr>
          <a:xfrm flipH="false" flipV="false" rot="0">
            <a:off x="-826988" y="8736310"/>
            <a:ext cx="2522487" cy="2169339"/>
          </a:xfrm>
          <a:custGeom>
            <a:avLst/>
            <a:gdLst/>
            <a:ahLst/>
            <a:cxnLst/>
            <a:rect r="r" b="b" t="t" l="l"/>
            <a:pathLst>
              <a:path h="2169339" w="2522487">
                <a:moveTo>
                  <a:pt x="0" y="0"/>
                </a:moveTo>
                <a:lnTo>
                  <a:pt x="2522488" y="0"/>
                </a:lnTo>
                <a:lnTo>
                  <a:pt x="2522488" y="2169339"/>
                </a:lnTo>
                <a:lnTo>
                  <a:pt x="0" y="2169339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alphaModFix amt="12000"/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6" id="76"/>
          <p:cNvSpPr/>
          <p:nvPr/>
        </p:nvSpPr>
        <p:spPr>
          <a:xfrm flipH="false" flipV="false" rot="0">
            <a:off x="17581627" y="7983849"/>
            <a:ext cx="1412746" cy="1504922"/>
          </a:xfrm>
          <a:custGeom>
            <a:avLst/>
            <a:gdLst/>
            <a:ahLst/>
            <a:cxnLst/>
            <a:rect r="r" b="b" t="t" l="l"/>
            <a:pathLst>
              <a:path h="1504922" w="1412746">
                <a:moveTo>
                  <a:pt x="0" y="0"/>
                </a:moveTo>
                <a:lnTo>
                  <a:pt x="1412746" y="0"/>
                </a:lnTo>
                <a:lnTo>
                  <a:pt x="1412746" y="1504922"/>
                </a:lnTo>
                <a:lnTo>
                  <a:pt x="0" y="150492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12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7" id="77"/>
          <p:cNvSpPr/>
          <p:nvPr/>
        </p:nvSpPr>
        <p:spPr>
          <a:xfrm flipH="false" flipV="false" rot="0">
            <a:off x="-572683" y="613786"/>
            <a:ext cx="1832856" cy="1207394"/>
          </a:xfrm>
          <a:custGeom>
            <a:avLst/>
            <a:gdLst/>
            <a:ahLst/>
            <a:cxnLst/>
            <a:rect r="r" b="b" t="t" l="l"/>
            <a:pathLst>
              <a:path h="1207394" w="1832856">
                <a:moveTo>
                  <a:pt x="0" y="0"/>
                </a:moveTo>
                <a:lnTo>
                  <a:pt x="1832856" y="0"/>
                </a:lnTo>
                <a:lnTo>
                  <a:pt x="1832856" y="1207394"/>
                </a:lnTo>
                <a:lnTo>
                  <a:pt x="0" y="120739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12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8" id="78"/>
          <p:cNvSpPr txBox="true"/>
          <p:nvPr/>
        </p:nvSpPr>
        <p:spPr>
          <a:xfrm rot="0">
            <a:off x="4619179" y="933450"/>
            <a:ext cx="9049643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Conduct a Cash Flow Analysis 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5510416" y="1949858"/>
            <a:ext cx="726716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</a:t>
            </a:r>
          </a:p>
        </p:txBody>
      </p:sp>
      <p:grpSp>
        <p:nvGrpSpPr>
          <p:cNvPr name="Group 80" id="80"/>
          <p:cNvGrpSpPr/>
          <p:nvPr/>
        </p:nvGrpSpPr>
        <p:grpSpPr>
          <a:xfrm rot="0">
            <a:off x="1260173" y="7300412"/>
            <a:ext cx="2369064" cy="1435898"/>
            <a:chOff x="0" y="0"/>
            <a:chExt cx="3158753" cy="1914531"/>
          </a:xfrm>
        </p:grpSpPr>
        <p:sp>
          <p:nvSpPr>
            <p:cNvPr name="TextBox 81" id="81"/>
            <p:cNvSpPr txBox="true"/>
            <p:nvPr/>
          </p:nvSpPr>
          <p:spPr>
            <a:xfrm rot="0">
              <a:off x="0" y="1108716"/>
              <a:ext cx="3158753" cy="805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Income from business operations.</a:t>
              </a:r>
            </a:p>
          </p:txBody>
        </p:sp>
        <p:sp>
          <p:nvSpPr>
            <p:cNvPr name="TextBox 82" id="82"/>
            <p:cNvSpPr txBox="true"/>
            <p:nvPr/>
          </p:nvSpPr>
          <p:spPr>
            <a:xfrm rot="0">
              <a:off x="208267" y="0"/>
              <a:ext cx="2742218" cy="927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18738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Operating cash flow</a:t>
              </a:r>
            </a:p>
          </p:txBody>
        </p:sp>
      </p:grpSp>
      <p:sp>
        <p:nvSpPr>
          <p:cNvPr name="TextBox 83" id="83"/>
          <p:cNvSpPr txBox="true"/>
          <p:nvPr/>
        </p:nvSpPr>
        <p:spPr>
          <a:xfrm rot="0">
            <a:off x="1416374" y="5848043"/>
            <a:ext cx="2056664" cy="34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 1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4034486" y="5848043"/>
            <a:ext cx="2056664" cy="34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 2</a:t>
            </a:r>
          </a:p>
        </p:txBody>
      </p:sp>
      <p:grpSp>
        <p:nvGrpSpPr>
          <p:cNvPr name="Group 85" id="85"/>
          <p:cNvGrpSpPr/>
          <p:nvPr/>
        </p:nvGrpSpPr>
        <p:grpSpPr>
          <a:xfrm rot="0">
            <a:off x="3897336" y="7300412"/>
            <a:ext cx="2369064" cy="1435898"/>
            <a:chOff x="0" y="0"/>
            <a:chExt cx="3158753" cy="1914531"/>
          </a:xfrm>
        </p:grpSpPr>
        <p:sp>
          <p:nvSpPr>
            <p:cNvPr name="TextBox 86" id="86"/>
            <p:cNvSpPr txBox="true"/>
            <p:nvPr/>
          </p:nvSpPr>
          <p:spPr>
            <a:xfrm rot="0">
              <a:off x="0" y="1108716"/>
              <a:ext cx="3158753" cy="805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Purchase or sale of assets.</a:t>
              </a:r>
            </a:p>
          </p:txBody>
        </p:sp>
        <p:sp>
          <p:nvSpPr>
            <p:cNvPr name="TextBox 87" id="87"/>
            <p:cNvSpPr txBox="true"/>
            <p:nvPr/>
          </p:nvSpPr>
          <p:spPr>
            <a:xfrm rot="0">
              <a:off x="208267" y="0"/>
              <a:ext cx="2742218" cy="927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44A79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Investing cash flow</a:t>
              </a:r>
            </a:p>
          </p:txBody>
        </p:sp>
      </p:grpSp>
      <p:grpSp>
        <p:nvGrpSpPr>
          <p:cNvPr name="Group 88" id="88"/>
          <p:cNvGrpSpPr/>
          <p:nvPr/>
        </p:nvGrpSpPr>
        <p:grpSpPr>
          <a:xfrm rot="0">
            <a:off x="6534499" y="7300412"/>
            <a:ext cx="2369064" cy="1750223"/>
            <a:chOff x="0" y="0"/>
            <a:chExt cx="3158753" cy="2333631"/>
          </a:xfrm>
        </p:grpSpPr>
        <p:sp>
          <p:nvSpPr>
            <p:cNvPr name="TextBox 89" id="89"/>
            <p:cNvSpPr txBox="true"/>
            <p:nvPr/>
          </p:nvSpPr>
          <p:spPr>
            <a:xfrm rot="0">
              <a:off x="0" y="1108716"/>
              <a:ext cx="3158753" cy="1224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Loans, debt repayments, shareholder equity.</a:t>
              </a:r>
            </a:p>
          </p:txBody>
        </p:sp>
        <p:sp>
          <p:nvSpPr>
            <p:cNvPr name="TextBox 90" id="90"/>
            <p:cNvSpPr txBox="true"/>
            <p:nvPr/>
          </p:nvSpPr>
          <p:spPr>
            <a:xfrm rot="0">
              <a:off x="208267" y="0"/>
              <a:ext cx="2742218" cy="927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9CC14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Financing cash flow</a:t>
              </a:r>
            </a:p>
          </p:txBody>
        </p:sp>
      </p:grpSp>
      <p:grpSp>
        <p:nvGrpSpPr>
          <p:cNvPr name="Group 91" id="91"/>
          <p:cNvGrpSpPr/>
          <p:nvPr/>
        </p:nvGrpSpPr>
        <p:grpSpPr>
          <a:xfrm rot="0">
            <a:off x="9171662" y="7300412"/>
            <a:ext cx="2369064" cy="1750223"/>
            <a:chOff x="0" y="0"/>
            <a:chExt cx="3158753" cy="2333631"/>
          </a:xfrm>
        </p:grpSpPr>
        <p:sp>
          <p:nvSpPr>
            <p:cNvPr name="TextBox 92" id="92"/>
            <p:cNvSpPr txBox="true"/>
            <p:nvPr/>
          </p:nvSpPr>
          <p:spPr>
            <a:xfrm rot="0">
              <a:off x="0" y="1108716"/>
              <a:ext cx="3158753" cy="1224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Ability to cover short-term obligations.</a:t>
              </a:r>
            </a:p>
          </p:txBody>
        </p:sp>
        <p:sp>
          <p:nvSpPr>
            <p:cNvPr name="TextBox 93" id="93"/>
            <p:cNvSpPr txBox="true"/>
            <p:nvPr/>
          </p:nvSpPr>
          <p:spPr>
            <a:xfrm rot="0">
              <a:off x="208267" y="0"/>
              <a:ext cx="2742218" cy="927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18738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Liquidity assessment</a:t>
              </a:r>
            </a:p>
          </p:txBody>
        </p:sp>
      </p:grpSp>
      <p:grpSp>
        <p:nvGrpSpPr>
          <p:cNvPr name="Group 94" id="94"/>
          <p:cNvGrpSpPr/>
          <p:nvPr/>
        </p:nvGrpSpPr>
        <p:grpSpPr>
          <a:xfrm rot="0">
            <a:off x="11808824" y="7300412"/>
            <a:ext cx="2369064" cy="1435898"/>
            <a:chOff x="0" y="0"/>
            <a:chExt cx="3158753" cy="1914531"/>
          </a:xfrm>
        </p:grpSpPr>
        <p:sp>
          <p:nvSpPr>
            <p:cNvPr name="TextBox 95" id="95"/>
            <p:cNvSpPr txBox="true"/>
            <p:nvPr/>
          </p:nvSpPr>
          <p:spPr>
            <a:xfrm rot="0">
              <a:off x="0" y="1108716"/>
              <a:ext cx="3158753" cy="8058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Cash shortages, investment losses.</a:t>
              </a:r>
            </a:p>
          </p:txBody>
        </p:sp>
        <p:sp>
          <p:nvSpPr>
            <p:cNvPr name="TextBox 96" id="96"/>
            <p:cNvSpPr txBox="true"/>
            <p:nvPr/>
          </p:nvSpPr>
          <p:spPr>
            <a:xfrm rot="0">
              <a:off x="208267" y="0"/>
              <a:ext cx="2742218" cy="927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DD8033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Risk identification</a:t>
              </a:r>
            </a:p>
          </p:txBody>
        </p:sp>
      </p:grpSp>
      <p:grpSp>
        <p:nvGrpSpPr>
          <p:cNvPr name="Group 97" id="97"/>
          <p:cNvGrpSpPr/>
          <p:nvPr/>
        </p:nvGrpSpPr>
        <p:grpSpPr>
          <a:xfrm rot="0">
            <a:off x="14445987" y="7300412"/>
            <a:ext cx="2369064" cy="1750223"/>
            <a:chOff x="0" y="0"/>
            <a:chExt cx="3158753" cy="2333631"/>
          </a:xfrm>
        </p:grpSpPr>
        <p:sp>
          <p:nvSpPr>
            <p:cNvPr name="TextBox 98" id="98"/>
            <p:cNvSpPr txBox="true"/>
            <p:nvPr/>
          </p:nvSpPr>
          <p:spPr>
            <a:xfrm rot="0">
              <a:off x="0" y="1108716"/>
              <a:ext cx="3158753" cy="12249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Cost-cutting or reinvestment strategies.</a:t>
              </a:r>
            </a:p>
          </p:txBody>
        </p:sp>
        <p:sp>
          <p:nvSpPr>
            <p:cNvPr name="TextBox 99" id="99"/>
            <p:cNvSpPr txBox="true"/>
            <p:nvPr/>
          </p:nvSpPr>
          <p:spPr>
            <a:xfrm rot="0">
              <a:off x="208267" y="0"/>
              <a:ext cx="2742218" cy="9271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2100" b="true">
                  <a:solidFill>
                    <a:srgbClr val="D9514B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Actionable insights</a:t>
              </a:r>
            </a:p>
          </p:txBody>
        </p:sp>
      </p:grpSp>
      <p:sp>
        <p:nvSpPr>
          <p:cNvPr name="TextBox 100" id="100"/>
          <p:cNvSpPr txBox="true"/>
          <p:nvPr/>
        </p:nvSpPr>
        <p:spPr>
          <a:xfrm rot="0">
            <a:off x="6652599" y="5848043"/>
            <a:ext cx="2056664" cy="34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 3</a:t>
            </a:r>
          </a:p>
        </p:txBody>
      </p:sp>
      <p:sp>
        <p:nvSpPr>
          <p:cNvPr name="TextBox 101" id="101"/>
          <p:cNvSpPr txBox="true"/>
          <p:nvPr/>
        </p:nvSpPr>
        <p:spPr>
          <a:xfrm rot="0">
            <a:off x="9270712" y="5848043"/>
            <a:ext cx="2056664" cy="34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 4</a:t>
            </a:r>
          </a:p>
        </p:txBody>
      </p:sp>
      <p:sp>
        <p:nvSpPr>
          <p:cNvPr name="TextBox 102" id="102"/>
          <p:cNvSpPr txBox="true"/>
          <p:nvPr/>
        </p:nvSpPr>
        <p:spPr>
          <a:xfrm rot="0">
            <a:off x="11888824" y="5848043"/>
            <a:ext cx="2056664" cy="34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 5</a:t>
            </a:r>
          </a:p>
        </p:txBody>
      </p:sp>
      <p:sp>
        <p:nvSpPr>
          <p:cNvPr name="TextBox 103" id="103"/>
          <p:cNvSpPr txBox="true"/>
          <p:nvPr/>
        </p:nvSpPr>
        <p:spPr>
          <a:xfrm rot="0">
            <a:off x="14506937" y="5848043"/>
            <a:ext cx="2056664" cy="34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Step 6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5467528"/>
            <a:ext cx="2507456" cy="3958312"/>
            <a:chOff x="0" y="0"/>
            <a:chExt cx="635000" cy="100242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" cy="1002421"/>
            </a:xfrm>
            <a:custGeom>
              <a:avLst/>
              <a:gdLst/>
              <a:ahLst/>
              <a:cxnLst/>
              <a:rect r="r" b="b" t="t" l="l"/>
              <a:pathLst>
                <a:path h="1002421" w="635000">
                  <a:moveTo>
                    <a:pt x="635000" y="0"/>
                  </a:moveTo>
                  <a:lnTo>
                    <a:pt x="635000" y="888121"/>
                  </a:lnTo>
                  <a:lnTo>
                    <a:pt x="317500" y="1002421"/>
                  </a:lnTo>
                  <a:lnTo>
                    <a:pt x="0" y="888121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18738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635000" cy="9262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3769668" y="5467528"/>
            <a:ext cx="2507456" cy="3958312"/>
            <a:chOff x="0" y="0"/>
            <a:chExt cx="635000" cy="100242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" cy="1002421"/>
            </a:xfrm>
            <a:custGeom>
              <a:avLst/>
              <a:gdLst/>
              <a:ahLst/>
              <a:cxnLst/>
              <a:rect r="r" b="b" t="t" l="l"/>
              <a:pathLst>
                <a:path h="1002421" w="635000">
                  <a:moveTo>
                    <a:pt x="635000" y="0"/>
                  </a:moveTo>
                  <a:lnTo>
                    <a:pt x="635000" y="888121"/>
                  </a:lnTo>
                  <a:lnTo>
                    <a:pt x="317500" y="1002421"/>
                  </a:lnTo>
                  <a:lnTo>
                    <a:pt x="0" y="888121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44A79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635000" cy="9262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1910399" y="3728124"/>
            <a:ext cx="14320620" cy="0"/>
          </a:xfrm>
          <a:prstGeom prst="line">
            <a:avLst/>
          </a:prstGeom>
          <a:ln cap="flat" w="2857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0" id="10"/>
          <p:cNvSpPr/>
          <p:nvPr/>
        </p:nvSpPr>
        <p:spPr>
          <a:xfrm flipV="true">
            <a:off x="2282428" y="4091508"/>
            <a:ext cx="0" cy="638135"/>
          </a:xfrm>
          <a:prstGeom prst="line">
            <a:avLst/>
          </a:prstGeom>
          <a:ln cap="flat" w="38100">
            <a:solidFill>
              <a:srgbClr val="18738C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AutoShape 11" id="11"/>
          <p:cNvSpPr/>
          <p:nvPr/>
        </p:nvSpPr>
        <p:spPr>
          <a:xfrm flipV="true">
            <a:off x="5023396" y="4091508"/>
            <a:ext cx="0" cy="638135"/>
          </a:xfrm>
          <a:prstGeom prst="line">
            <a:avLst/>
          </a:prstGeom>
          <a:ln cap="flat" w="38100">
            <a:solidFill>
              <a:srgbClr val="44A796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12" id="12"/>
          <p:cNvGrpSpPr/>
          <p:nvPr/>
        </p:nvGrpSpPr>
        <p:grpSpPr>
          <a:xfrm rot="0">
            <a:off x="1904971" y="3336594"/>
            <a:ext cx="754914" cy="754914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4645939" y="3336594"/>
            <a:ext cx="754914" cy="754914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A796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1308753" y="4624222"/>
            <a:ext cx="1947350" cy="1947350"/>
          </a:xfrm>
          <a:custGeom>
            <a:avLst/>
            <a:gdLst/>
            <a:ahLst/>
            <a:cxnLst/>
            <a:rect r="r" b="b" t="t" l="l"/>
            <a:pathLst>
              <a:path h="1947350" w="1947350">
                <a:moveTo>
                  <a:pt x="0" y="0"/>
                </a:moveTo>
                <a:lnTo>
                  <a:pt x="1947350" y="0"/>
                </a:lnTo>
                <a:lnTo>
                  <a:pt x="1947350" y="1947350"/>
                </a:lnTo>
                <a:lnTo>
                  <a:pt x="0" y="1947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049721" y="4624222"/>
            <a:ext cx="1947350" cy="1947350"/>
          </a:xfrm>
          <a:custGeom>
            <a:avLst/>
            <a:gdLst/>
            <a:ahLst/>
            <a:cxnLst/>
            <a:rect r="r" b="b" t="t" l="l"/>
            <a:pathLst>
              <a:path h="1947350" w="1947350">
                <a:moveTo>
                  <a:pt x="0" y="0"/>
                </a:moveTo>
                <a:lnTo>
                  <a:pt x="1947350" y="0"/>
                </a:lnTo>
                <a:lnTo>
                  <a:pt x="1947350" y="1947350"/>
                </a:lnTo>
                <a:lnTo>
                  <a:pt x="0" y="1947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544543" y="4729643"/>
            <a:ext cx="1475770" cy="1475770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w="13335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4285511" y="4729643"/>
            <a:ext cx="1475770" cy="147577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A796"/>
            </a:solidFill>
            <a:ln w="13335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510635" y="5467528"/>
            <a:ext cx="2507456" cy="3958312"/>
            <a:chOff x="0" y="0"/>
            <a:chExt cx="635000" cy="100242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35000" cy="1002421"/>
            </a:xfrm>
            <a:custGeom>
              <a:avLst/>
              <a:gdLst/>
              <a:ahLst/>
              <a:cxnLst/>
              <a:rect r="r" b="b" t="t" l="l"/>
              <a:pathLst>
                <a:path h="1002421" w="635000">
                  <a:moveTo>
                    <a:pt x="635000" y="0"/>
                  </a:moveTo>
                  <a:lnTo>
                    <a:pt x="635000" y="888121"/>
                  </a:lnTo>
                  <a:lnTo>
                    <a:pt x="317500" y="1002421"/>
                  </a:lnTo>
                  <a:lnTo>
                    <a:pt x="0" y="888121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9CC147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635000" cy="9262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 flipV="true">
            <a:off x="7764363" y="4091508"/>
            <a:ext cx="0" cy="638135"/>
          </a:xfrm>
          <a:prstGeom prst="line">
            <a:avLst/>
          </a:prstGeom>
          <a:ln cap="flat" w="38100">
            <a:solidFill>
              <a:srgbClr val="9CC147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30" id="30"/>
          <p:cNvGrpSpPr/>
          <p:nvPr/>
        </p:nvGrpSpPr>
        <p:grpSpPr>
          <a:xfrm rot="0">
            <a:off x="7381479" y="3336594"/>
            <a:ext cx="754914" cy="754914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C147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6790688" y="4624222"/>
            <a:ext cx="1947350" cy="1947350"/>
          </a:xfrm>
          <a:custGeom>
            <a:avLst/>
            <a:gdLst/>
            <a:ahLst/>
            <a:cxnLst/>
            <a:rect r="r" b="b" t="t" l="l"/>
            <a:pathLst>
              <a:path h="1947350" w="1947350">
                <a:moveTo>
                  <a:pt x="0" y="0"/>
                </a:moveTo>
                <a:lnTo>
                  <a:pt x="1947350" y="0"/>
                </a:lnTo>
                <a:lnTo>
                  <a:pt x="1947350" y="1947350"/>
                </a:lnTo>
                <a:lnTo>
                  <a:pt x="0" y="1947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7026478" y="4729643"/>
            <a:ext cx="1475770" cy="147577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C147"/>
            </a:solidFill>
            <a:ln w="13335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9251603" y="5467528"/>
            <a:ext cx="2507456" cy="3958312"/>
            <a:chOff x="0" y="0"/>
            <a:chExt cx="635000" cy="1002421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635000" cy="1002421"/>
            </a:xfrm>
            <a:custGeom>
              <a:avLst/>
              <a:gdLst/>
              <a:ahLst/>
              <a:cxnLst/>
              <a:rect r="r" b="b" t="t" l="l"/>
              <a:pathLst>
                <a:path h="1002421" w="635000">
                  <a:moveTo>
                    <a:pt x="635000" y="0"/>
                  </a:moveTo>
                  <a:lnTo>
                    <a:pt x="635000" y="888121"/>
                  </a:lnTo>
                  <a:lnTo>
                    <a:pt x="317500" y="1002421"/>
                  </a:lnTo>
                  <a:lnTo>
                    <a:pt x="0" y="888121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18738C"/>
            </a:solidFill>
          </p:spPr>
        </p:sp>
        <p:sp>
          <p:nvSpPr>
            <p:cNvPr name="TextBox 39" id="39"/>
            <p:cNvSpPr txBox="true"/>
            <p:nvPr/>
          </p:nvSpPr>
          <p:spPr>
            <a:xfrm>
              <a:off x="0" y="-38100"/>
              <a:ext cx="635000" cy="9262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40" id="40"/>
          <p:cNvSpPr/>
          <p:nvPr/>
        </p:nvSpPr>
        <p:spPr>
          <a:xfrm flipV="true">
            <a:off x="10505331" y="4091508"/>
            <a:ext cx="0" cy="638135"/>
          </a:xfrm>
          <a:prstGeom prst="line">
            <a:avLst/>
          </a:prstGeom>
          <a:ln cap="flat" w="38100">
            <a:solidFill>
              <a:srgbClr val="18738C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Freeform 41" id="41"/>
          <p:cNvSpPr/>
          <p:nvPr/>
        </p:nvSpPr>
        <p:spPr>
          <a:xfrm flipH="false" flipV="false" rot="0">
            <a:off x="9531656" y="4624222"/>
            <a:ext cx="1947350" cy="1947350"/>
          </a:xfrm>
          <a:custGeom>
            <a:avLst/>
            <a:gdLst/>
            <a:ahLst/>
            <a:cxnLst/>
            <a:rect r="r" b="b" t="t" l="l"/>
            <a:pathLst>
              <a:path h="1947350" w="1947350">
                <a:moveTo>
                  <a:pt x="0" y="0"/>
                </a:moveTo>
                <a:lnTo>
                  <a:pt x="1947350" y="0"/>
                </a:lnTo>
                <a:lnTo>
                  <a:pt x="1947350" y="1947350"/>
                </a:lnTo>
                <a:lnTo>
                  <a:pt x="0" y="1947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2" id="42"/>
          <p:cNvGrpSpPr/>
          <p:nvPr/>
        </p:nvGrpSpPr>
        <p:grpSpPr>
          <a:xfrm rot="0">
            <a:off x="10117018" y="3336594"/>
            <a:ext cx="754914" cy="754914"/>
            <a:chOff x="0" y="0"/>
            <a:chExt cx="812800" cy="812800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cap="sq">
              <a:noFill/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9767446" y="4729643"/>
            <a:ext cx="1475770" cy="1475770"/>
            <a:chOff x="0" y="0"/>
            <a:chExt cx="812800" cy="812800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w="13335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11992570" y="5467528"/>
            <a:ext cx="2507456" cy="3958312"/>
            <a:chOff x="0" y="0"/>
            <a:chExt cx="635000" cy="1002421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635000" cy="1002421"/>
            </a:xfrm>
            <a:custGeom>
              <a:avLst/>
              <a:gdLst/>
              <a:ahLst/>
              <a:cxnLst/>
              <a:rect r="r" b="b" t="t" l="l"/>
              <a:pathLst>
                <a:path h="1002421" w="635000">
                  <a:moveTo>
                    <a:pt x="635000" y="0"/>
                  </a:moveTo>
                  <a:lnTo>
                    <a:pt x="635000" y="888121"/>
                  </a:lnTo>
                  <a:lnTo>
                    <a:pt x="317500" y="1002421"/>
                  </a:lnTo>
                  <a:lnTo>
                    <a:pt x="0" y="888121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DD8033"/>
            </a:solidFill>
          </p:spPr>
        </p:sp>
        <p:sp>
          <p:nvSpPr>
            <p:cNvPr name="TextBox 50" id="50"/>
            <p:cNvSpPr txBox="true"/>
            <p:nvPr/>
          </p:nvSpPr>
          <p:spPr>
            <a:xfrm>
              <a:off x="0" y="-38100"/>
              <a:ext cx="635000" cy="9262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1" id="51"/>
          <p:cNvSpPr/>
          <p:nvPr/>
        </p:nvSpPr>
        <p:spPr>
          <a:xfrm flipH="false" flipV="false" rot="0">
            <a:off x="12272623" y="4624222"/>
            <a:ext cx="1947350" cy="1947350"/>
          </a:xfrm>
          <a:custGeom>
            <a:avLst/>
            <a:gdLst/>
            <a:ahLst/>
            <a:cxnLst/>
            <a:rect r="r" b="b" t="t" l="l"/>
            <a:pathLst>
              <a:path h="1947350" w="1947350">
                <a:moveTo>
                  <a:pt x="0" y="0"/>
                </a:moveTo>
                <a:lnTo>
                  <a:pt x="1947350" y="0"/>
                </a:lnTo>
                <a:lnTo>
                  <a:pt x="1947350" y="1947350"/>
                </a:lnTo>
                <a:lnTo>
                  <a:pt x="0" y="1947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2" id="52"/>
          <p:cNvSpPr/>
          <p:nvPr/>
        </p:nvSpPr>
        <p:spPr>
          <a:xfrm flipV="true">
            <a:off x="13246298" y="4091508"/>
            <a:ext cx="0" cy="638135"/>
          </a:xfrm>
          <a:prstGeom prst="line">
            <a:avLst/>
          </a:prstGeom>
          <a:ln cap="flat" w="38100">
            <a:solidFill>
              <a:srgbClr val="DD8033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53" id="53"/>
          <p:cNvGrpSpPr/>
          <p:nvPr/>
        </p:nvGrpSpPr>
        <p:grpSpPr>
          <a:xfrm rot="0">
            <a:off x="12852558" y="3336594"/>
            <a:ext cx="754914" cy="754914"/>
            <a:chOff x="0" y="0"/>
            <a:chExt cx="812800" cy="812800"/>
          </a:xfrm>
        </p:grpSpPr>
        <p:sp>
          <p:nvSpPr>
            <p:cNvPr name="Freeform 54" id="5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8033"/>
            </a:solidFill>
            <a:ln cap="sq">
              <a:noFill/>
              <a:prstDash val="solid"/>
              <a:miter/>
            </a:ln>
          </p:spPr>
        </p:sp>
        <p:sp>
          <p:nvSpPr>
            <p:cNvPr name="TextBox 55" id="5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2508414" y="4729643"/>
            <a:ext cx="1475770" cy="1475770"/>
            <a:chOff x="0" y="0"/>
            <a:chExt cx="812800" cy="812800"/>
          </a:xfrm>
        </p:grpSpPr>
        <p:sp>
          <p:nvSpPr>
            <p:cNvPr name="Freeform 57" id="5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8033"/>
            </a:solidFill>
            <a:ln w="13335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58" id="5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4733538" y="5467528"/>
            <a:ext cx="2507456" cy="3958312"/>
            <a:chOff x="0" y="0"/>
            <a:chExt cx="635000" cy="1002421"/>
          </a:xfrm>
        </p:grpSpPr>
        <p:sp>
          <p:nvSpPr>
            <p:cNvPr name="Freeform 60" id="60"/>
            <p:cNvSpPr/>
            <p:nvPr/>
          </p:nvSpPr>
          <p:spPr>
            <a:xfrm flipH="false" flipV="false" rot="0">
              <a:off x="0" y="0"/>
              <a:ext cx="635000" cy="1002421"/>
            </a:xfrm>
            <a:custGeom>
              <a:avLst/>
              <a:gdLst/>
              <a:ahLst/>
              <a:cxnLst/>
              <a:rect r="r" b="b" t="t" l="l"/>
              <a:pathLst>
                <a:path h="1002421" w="635000">
                  <a:moveTo>
                    <a:pt x="635000" y="0"/>
                  </a:moveTo>
                  <a:lnTo>
                    <a:pt x="635000" y="888121"/>
                  </a:lnTo>
                  <a:lnTo>
                    <a:pt x="317500" y="1002421"/>
                  </a:lnTo>
                  <a:lnTo>
                    <a:pt x="0" y="888121"/>
                  </a:lnTo>
                  <a:lnTo>
                    <a:pt x="0" y="0"/>
                  </a:lnTo>
                  <a:lnTo>
                    <a:pt x="635000" y="0"/>
                  </a:lnTo>
                  <a:close/>
                </a:path>
              </a:pathLst>
            </a:custGeom>
            <a:solidFill>
              <a:srgbClr val="D9514B"/>
            </a:solidFill>
          </p:spPr>
        </p:sp>
        <p:sp>
          <p:nvSpPr>
            <p:cNvPr name="TextBox 61" id="61"/>
            <p:cNvSpPr txBox="true"/>
            <p:nvPr/>
          </p:nvSpPr>
          <p:spPr>
            <a:xfrm>
              <a:off x="0" y="-38100"/>
              <a:ext cx="635000" cy="9262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62" id="62"/>
          <p:cNvSpPr/>
          <p:nvPr/>
        </p:nvSpPr>
        <p:spPr>
          <a:xfrm flipV="true">
            <a:off x="15987266" y="4091508"/>
            <a:ext cx="0" cy="638135"/>
          </a:xfrm>
          <a:prstGeom prst="line">
            <a:avLst/>
          </a:prstGeom>
          <a:ln cap="flat" w="38100">
            <a:solidFill>
              <a:srgbClr val="D9514B"/>
            </a:solidFill>
            <a:prstDash val="sysDot"/>
            <a:headEnd type="none" len="sm" w="sm"/>
            <a:tailEnd type="none" len="sm" w="sm"/>
          </a:ln>
        </p:spPr>
      </p:sp>
      <p:grpSp>
        <p:nvGrpSpPr>
          <p:cNvPr name="Group 63" id="63"/>
          <p:cNvGrpSpPr/>
          <p:nvPr/>
        </p:nvGrpSpPr>
        <p:grpSpPr>
          <a:xfrm rot="0">
            <a:off x="15588098" y="3336594"/>
            <a:ext cx="754914" cy="754914"/>
            <a:chOff x="0" y="0"/>
            <a:chExt cx="812800" cy="812800"/>
          </a:xfrm>
        </p:grpSpPr>
        <p:sp>
          <p:nvSpPr>
            <p:cNvPr name="Freeform 64" id="6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514B"/>
            </a:solidFill>
            <a:ln cap="sq">
              <a:noFill/>
              <a:prstDash val="solid"/>
              <a:miter/>
            </a:ln>
          </p:spPr>
        </p:sp>
        <p:sp>
          <p:nvSpPr>
            <p:cNvPr name="TextBox 65" id="6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66" id="66"/>
          <p:cNvSpPr/>
          <p:nvPr/>
        </p:nvSpPr>
        <p:spPr>
          <a:xfrm flipH="false" flipV="false" rot="0">
            <a:off x="15013591" y="4624222"/>
            <a:ext cx="1947350" cy="1947350"/>
          </a:xfrm>
          <a:custGeom>
            <a:avLst/>
            <a:gdLst/>
            <a:ahLst/>
            <a:cxnLst/>
            <a:rect r="r" b="b" t="t" l="l"/>
            <a:pathLst>
              <a:path h="1947350" w="1947350">
                <a:moveTo>
                  <a:pt x="0" y="0"/>
                </a:moveTo>
                <a:lnTo>
                  <a:pt x="1947350" y="0"/>
                </a:lnTo>
                <a:lnTo>
                  <a:pt x="1947350" y="1947350"/>
                </a:lnTo>
                <a:lnTo>
                  <a:pt x="0" y="194735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7" id="67"/>
          <p:cNvGrpSpPr/>
          <p:nvPr/>
        </p:nvGrpSpPr>
        <p:grpSpPr>
          <a:xfrm rot="0">
            <a:off x="15249381" y="4729643"/>
            <a:ext cx="1475770" cy="1475770"/>
            <a:chOff x="0" y="0"/>
            <a:chExt cx="812800" cy="812800"/>
          </a:xfrm>
        </p:grpSpPr>
        <p:sp>
          <p:nvSpPr>
            <p:cNvPr name="Freeform 68" id="6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514B"/>
            </a:solidFill>
            <a:ln w="13335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69" id="6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0" id="70"/>
          <p:cNvSpPr/>
          <p:nvPr/>
        </p:nvSpPr>
        <p:spPr>
          <a:xfrm flipH="false" flipV="false" rot="0">
            <a:off x="15691646" y="5182556"/>
            <a:ext cx="651365" cy="569945"/>
          </a:xfrm>
          <a:custGeom>
            <a:avLst/>
            <a:gdLst/>
            <a:ahLst/>
            <a:cxnLst/>
            <a:rect r="r" b="b" t="t" l="l"/>
            <a:pathLst>
              <a:path h="569945" w="651365">
                <a:moveTo>
                  <a:pt x="0" y="0"/>
                </a:moveTo>
                <a:lnTo>
                  <a:pt x="651366" y="0"/>
                </a:lnTo>
                <a:lnTo>
                  <a:pt x="651366" y="569944"/>
                </a:lnTo>
                <a:lnTo>
                  <a:pt x="0" y="56994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1" id="71"/>
          <p:cNvSpPr/>
          <p:nvPr/>
        </p:nvSpPr>
        <p:spPr>
          <a:xfrm flipH="false" flipV="false" rot="0">
            <a:off x="1929610" y="5143500"/>
            <a:ext cx="735158" cy="686453"/>
          </a:xfrm>
          <a:custGeom>
            <a:avLst/>
            <a:gdLst/>
            <a:ahLst/>
            <a:cxnLst/>
            <a:rect r="r" b="b" t="t" l="l"/>
            <a:pathLst>
              <a:path h="686453" w="735158">
                <a:moveTo>
                  <a:pt x="0" y="0"/>
                </a:moveTo>
                <a:lnTo>
                  <a:pt x="735158" y="0"/>
                </a:lnTo>
                <a:lnTo>
                  <a:pt x="735158" y="686453"/>
                </a:lnTo>
                <a:lnTo>
                  <a:pt x="0" y="68645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2" id="72"/>
          <p:cNvSpPr/>
          <p:nvPr/>
        </p:nvSpPr>
        <p:spPr>
          <a:xfrm flipH="false" flipV="false" rot="0">
            <a:off x="4715839" y="5121827"/>
            <a:ext cx="670846" cy="678765"/>
          </a:xfrm>
          <a:custGeom>
            <a:avLst/>
            <a:gdLst/>
            <a:ahLst/>
            <a:cxnLst/>
            <a:rect r="r" b="b" t="t" l="l"/>
            <a:pathLst>
              <a:path h="678765" w="670846">
                <a:moveTo>
                  <a:pt x="0" y="0"/>
                </a:moveTo>
                <a:lnTo>
                  <a:pt x="670846" y="0"/>
                </a:lnTo>
                <a:lnTo>
                  <a:pt x="670846" y="678766"/>
                </a:lnTo>
                <a:lnTo>
                  <a:pt x="0" y="67876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3" id="73"/>
          <p:cNvSpPr/>
          <p:nvPr/>
        </p:nvSpPr>
        <p:spPr>
          <a:xfrm flipH="false" flipV="false" rot="0">
            <a:off x="7430723" y="5139722"/>
            <a:ext cx="687405" cy="655612"/>
          </a:xfrm>
          <a:custGeom>
            <a:avLst/>
            <a:gdLst/>
            <a:ahLst/>
            <a:cxnLst/>
            <a:rect r="r" b="b" t="t" l="l"/>
            <a:pathLst>
              <a:path h="655612" w="687405">
                <a:moveTo>
                  <a:pt x="0" y="0"/>
                </a:moveTo>
                <a:lnTo>
                  <a:pt x="687405" y="0"/>
                </a:lnTo>
                <a:lnTo>
                  <a:pt x="687405" y="655612"/>
                </a:lnTo>
                <a:lnTo>
                  <a:pt x="0" y="65561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4" id="74"/>
          <p:cNvSpPr/>
          <p:nvPr/>
        </p:nvSpPr>
        <p:spPr>
          <a:xfrm flipH="false" flipV="false" rot="0">
            <a:off x="10150034" y="5145096"/>
            <a:ext cx="710593" cy="644863"/>
          </a:xfrm>
          <a:custGeom>
            <a:avLst/>
            <a:gdLst/>
            <a:ahLst/>
            <a:cxnLst/>
            <a:rect r="r" b="b" t="t" l="l"/>
            <a:pathLst>
              <a:path h="644863" w="710593">
                <a:moveTo>
                  <a:pt x="0" y="0"/>
                </a:moveTo>
                <a:lnTo>
                  <a:pt x="710593" y="0"/>
                </a:lnTo>
                <a:lnTo>
                  <a:pt x="710593" y="644863"/>
                </a:lnTo>
                <a:lnTo>
                  <a:pt x="0" y="644863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5" id="75"/>
          <p:cNvSpPr/>
          <p:nvPr/>
        </p:nvSpPr>
        <p:spPr>
          <a:xfrm flipH="false" flipV="false" rot="0">
            <a:off x="12909167" y="5090842"/>
            <a:ext cx="674263" cy="709751"/>
          </a:xfrm>
          <a:custGeom>
            <a:avLst/>
            <a:gdLst/>
            <a:ahLst/>
            <a:cxnLst/>
            <a:rect r="r" b="b" t="t" l="l"/>
            <a:pathLst>
              <a:path h="709751" w="674263">
                <a:moveTo>
                  <a:pt x="0" y="0"/>
                </a:moveTo>
                <a:lnTo>
                  <a:pt x="674263" y="0"/>
                </a:lnTo>
                <a:lnTo>
                  <a:pt x="674263" y="709751"/>
                </a:lnTo>
                <a:lnTo>
                  <a:pt x="0" y="709751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6" id="76"/>
          <p:cNvSpPr/>
          <p:nvPr/>
        </p:nvSpPr>
        <p:spPr>
          <a:xfrm flipH="false" flipV="false" rot="0">
            <a:off x="14579084" y="-352861"/>
            <a:ext cx="2225124" cy="2108305"/>
          </a:xfrm>
          <a:custGeom>
            <a:avLst/>
            <a:gdLst/>
            <a:ahLst/>
            <a:cxnLst/>
            <a:rect r="r" b="b" t="t" l="l"/>
            <a:pathLst>
              <a:path h="2108305" w="2225124">
                <a:moveTo>
                  <a:pt x="0" y="0"/>
                </a:moveTo>
                <a:lnTo>
                  <a:pt x="2225125" y="0"/>
                </a:lnTo>
                <a:lnTo>
                  <a:pt x="2225125" y="2108305"/>
                </a:lnTo>
                <a:lnTo>
                  <a:pt x="0" y="2108305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alphaModFix amt="12000"/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7" id="77"/>
          <p:cNvSpPr/>
          <p:nvPr/>
        </p:nvSpPr>
        <p:spPr>
          <a:xfrm flipH="false" flipV="false" rot="0">
            <a:off x="-998757" y="9425840"/>
            <a:ext cx="2252853" cy="2287160"/>
          </a:xfrm>
          <a:custGeom>
            <a:avLst/>
            <a:gdLst/>
            <a:ahLst/>
            <a:cxnLst/>
            <a:rect r="r" b="b" t="t" l="l"/>
            <a:pathLst>
              <a:path h="2287160" w="2252853">
                <a:moveTo>
                  <a:pt x="0" y="0"/>
                </a:moveTo>
                <a:lnTo>
                  <a:pt x="2252853" y="0"/>
                </a:lnTo>
                <a:lnTo>
                  <a:pt x="2252853" y="2287160"/>
                </a:lnTo>
                <a:lnTo>
                  <a:pt x="0" y="228716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12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78" id="78"/>
          <p:cNvSpPr txBox="true"/>
          <p:nvPr/>
        </p:nvSpPr>
        <p:spPr>
          <a:xfrm rot="0">
            <a:off x="4975771" y="933450"/>
            <a:ext cx="8336459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Identify Key Financial Ratios</a:t>
            </a:r>
          </a:p>
        </p:txBody>
      </p:sp>
      <p:sp>
        <p:nvSpPr>
          <p:cNvPr name="TextBox 79" id="79"/>
          <p:cNvSpPr txBox="true"/>
          <p:nvPr/>
        </p:nvSpPr>
        <p:spPr>
          <a:xfrm rot="0">
            <a:off x="5510416" y="1949858"/>
            <a:ext cx="726716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</a:t>
            </a:r>
          </a:p>
        </p:txBody>
      </p:sp>
      <p:sp>
        <p:nvSpPr>
          <p:cNvPr name="TextBox 80" id="80"/>
          <p:cNvSpPr txBox="true"/>
          <p:nvPr/>
        </p:nvSpPr>
        <p:spPr>
          <a:xfrm rot="0">
            <a:off x="1254096" y="7395966"/>
            <a:ext cx="2056664" cy="92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Net margin, return on investment (ROI).</a:t>
            </a:r>
          </a:p>
        </p:txBody>
      </p:sp>
      <p:sp>
        <p:nvSpPr>
          <p:cNvPr name="TextBox 81" id="81"/>
          <p:cNvSpPr txBox="true"/>
          <p:nvPr/>
        </p:nvSpPr>
        <p:spPr>
          <a:xfrm rot="0">
            <a:off x="3995064" y="7395966"/>
            <a:ext cx="2056664" cy="61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Current ratio, quick ratio.</a:t>
            </a:r>
          </a:p>
        </p:txBody>
      </p:sp>
      <p:sp>
        <p:nvSpPr>
          <p:cNvPr name="TextBox 82" id="82"/>
          <p:cNvSpPr txBox="true"/>
          <p:nvPr/>
        </p:nvSpPr>
        <p:spPr>
          <a:xfrm rot="0">
            <a:off x="1374064" y="6571572"/>
            <a:ext cx="1816729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Profitability ratios</a:t>
            </a:r>
          </a:p>
        </p:txBody>
      </p:sp>
      <p:sp>
        <p:nvSpPr>
          <p:cNvPr name="TextBox 83" id="83"/>
          <p:cNvSpPr txBox="true"/>
          <p:nvPr/>
        </p:nvSpPr>
        <p:spPr>
          <a:xfrm rot="0">
            <a:off x="1910399" y="3540220"/>
            <a:ext cx="744058" cy="34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01</a:t>
            </a:r>
          </a:p>
        </p:txBody>
      </p:sp>
      <p:sp>
        <p:nvSpPr>
          <p:cNvPr name="TextBox 84" id="84"/>
          <p:cNvSpPr txBox="true"/>
          <p:nvPr/>
        </p:nvSpPr>
        <p:spPr>
          <a:xfrm rot="0">
            <a:off x="4651367" y="3540220"/>
            <a:ext cx="744058" cy="34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02</a:t>
            </a:r>
          </a:p>
        </p:txBody>
      </p:sp>
      <p:sp>
        <p:nvSpPr>
          <p:cNvPr name="TextBox 85" id="85"/>
          <p:cNvSpPr txBox="true"/>
          <p:nvPr/>
        </p:nvSpPr>
        <p:spPr>
          <a:xfrm rot="0">
            <a:off x="4115031" y="6571572"/>
            <a:ext cx="1816729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Liquidity ratios</a:t>
            </a:r>
          </a:p>
        </p:txBody>
      </p:sp>
      <p:sp>
        <p:nvSpPr>
          <p:cNvPr name="TextBox 86" id="86"/>
          <p:cNvSpPr txBox="true"/>
          <p:nvPr/>
        </p:nvSpPr>
        <p:spPr>
          <a:xfrm rot="0">
            <a:off x="6736031" y="7395966"/>
            <a:ext cx="2056664" cy="61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Financial leverage measurement.</a:t>
            </a:r>
          </a:p>
        </p:txBody>
      </p:sp>
      <p:sp>
        <p:nvSpPr>
          <p:cNvPr name="TextBox 87" id="87"/>
          <p:cNvSpPr txBox="true"/>
          <p:nvPr/>
        </p:nvSpPr>
        <p:spPr>
          <a:xfrm rot="0">
            <a:off x="6855999" y="6571572"/>
            <a:ext cx="1816729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Debt-to-equity ratio</a:t>
            </a:r>
          </a:p>
        </p:txBody>
      </p:sp>
      <p:sp>
        <p:nvSpPr>
          <p:cNvPr name="TextBox 88" id="88"/>
          <p:cNvSpPr txBox="true"/>
          <p:nvPr/>
        </p:nvSpPr>
        <p:spPr>
          <a:xfrm rot="0">
            <a:off x="9476999" y="7395966"/>
            <a:ext cx="2056664" cy="92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Asset turnover, inventory turnover.</a:t>
            </a:r>
          </a:p>
        </p:txBody>
      </p:sp>
      <p:sp>
        <p:nvSpPr>
          <p:cNvPr name="TextBox 89" id="89"/>
          <p:cNvSpPr txBox="true"/>
          <p:nvPr/>
        </p:nvSpPr>
        <p:spPr>
          <a:xfrm rot="0">
            <a:off x="9596966" y="6571572"/>
            <a:ext cx="1816729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Efficiency ratios</a:t>
            </a:r>
          </a:p>
        </p:txBody>
      </p:sp>
      <p:sp>
        <p:nvSpPr>
          <p:cNvPr name="TextBox 90" id="90"/>
          <p:cNvSpPr txBox="true"/>
          <p:nvPr/>
        </p:nvSpPr>
        <p:spPr>
          <a:xfrm rot="0">
            <a:off x="12217967" y="7395966"/>
            <a:ext cx="2056664" cy="92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Earnings per share (EPS), dividend yield.</a:t>
            </a:r>
          </a:p>
        </p:txBody>
      </p:sp>
      <p:sp>
        <p:nvSpPr>
          <p:cNvPr name="TextBox 91" id="91"/>
          <p:cNvSpPr txBox="true"/>
          <p:nvPr/>
        </p:nvSpPr>
        <p:spPr>
          <a:xfrm rot="0">
            <a:off x="12337934" y="6571572"/>
            <a:ext cx="1816729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Investor appeal</a:t>
            </a:r>
          </a:p>
        </p:txBody>
      </p:sp>
      <p:sp>
        <p:nvSpPr>
          <p:cNvPr name="TextBox 92" id="92"/>
          <p:cNvSpPr txBox="true"/>
          <p:nvPr/>
        </p:nvSpPr>
        <p:spPr>
          <a:xfrm rot="0">
            <a:off x="14958934" y="7053066"/>
            <a:ext cx="2056664" cy="9258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rPr>
              <a:t>Compare with industry standards.</a:t>
            </a:r>
          </a:p>
        </p:txBody>
      </p:sp>
      <p:sp>
        <p:nvSpPr>
          <p:cNvPr name="TextBox 93" id="93"/>
          <p:cNvSpPr txBox="true"/>
          <p:nvPr/>
        </p:nvSpPr>
        <p:spPr>
          <a:xfrm rot="0">
            <a:off x="14958934" y="6571572"/>
            <a:ext cx="2056664" cy="34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Benchmarking</a:t>
            </a:r>
          </a:p>
        </p:txBody>
      </p:sp>
      <p:sp>
        <p:nvSpPr>
          <p:cNvPr name="TextBox 94" id="94"/>
          <p:cNvSpPr txBox="true"/>
          <p:nvPr/>
        </p:nvSpPr>
        <p:spPr>
          <a:xfrm rot="0">
            <a:off x="7386906" y="3540220"/>
            <a:ext cx="744058" cy="34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03</a:t>
            </a:r>
          </a:p>
        </p:txBody>
      </p:sp>
      <p:sp>
        <p:nvSpPr>
          <p:cNvPr name="TextBox 95" id="95"/>
          <p:cNvSpPr txBox="true"/>
          <p:nvPr/>
        </p:nvSpPr>
        <p:spPr>
          <a:xfrm rot="0">
            <a:off x="10122446" y="3540220"/>
            <a:ext cx="744058" cy="34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04</a:t>
            </a:r>
          </a:p>
        </p:txBody>
      </p:sp>
      <p:sp>
        <p:nvSpPr>
          <p:cNvPr name="TextBox 96" id="96"/>
          <p:cNvSpPr txBox="true"/>
          <p:nvPr/>
        </p:nvSpPr>
        <p:spPr>
          <a:xfrm rot="0">
            <a:off x="12857986" y="3540220"/>
            <a:ext cx="744058" cy="34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05</a:t>
            </a:r>
          </a:p>
        </p:txBody>
      </p:sp>
      <p:sp>
        <p:nvSpPr>
          <p:cNvPr name="TextBox 97" id="97"/>
          <p:cNvSpPr txBox="true"/>
          <p:nvPr/>
        </p:nvSpPr>
        <p:spPr>
          <a:xfrm rot="0">
            <a:off x="15593526" y="3540220"/>
            <a:ext cx="744058" cy="34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FFFFFF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06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900751" y="0"/>
            <a:ext cx="10287000" cy="102870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76200" cap="sq">
              <a:solidFill>
                <a:srgbClr val="18738C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0" y="0"/>
            <a:ext cx="6578962" cy="10287000"/>
            <a:chOff x="0" y="0"/>
            <a:chExt cx="1732731" cy="2709333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732731" cy="2709333"/>
            </a:xfrm>
            <a:custGeom>
              <a:avLst/>
              <a:gdLst/>
              <a:ahLst/>
              <a:cxnLst/>
              <a:rect r="r" b="b" t="t" l="l"/>
              <a:pathLst>
                <a:path h="2709333" w="1732731">
                  <a:moveTo>
                    <a:pt x="0" y="0"/>
                  </a:moveTo>
                  <a:lnTo>
                    <a:pt x="1732731" y="0"/>
                  </a:lnTo>
                  <a:lnTo>
                    <a:pt x="1732731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F6F6F6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732731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0" y="0"/>
            <a:ext cx="6560636" cy="10287000"/>
          </a:xfrm>
          <a:custGeom>
            <a:avLst/>
            <a:gdLst/>
            <a:ahLst/>
            <a:cxnLst/>
            <a:rect r="r" b="b" t="t" l="l"/>
            <a:pathLst>
              <a:path h="10287000" w="6560636">
                <a:moveTo>
                  <a:pt x="0" y="0"/>
                </a:moveTo>
                <a:lnTo>
                  <a:pt x="6560636" y="0"/>
                </a:lnTo>
                <a:lnTo>
                  <a:pt x="656063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l="0" t="0" r="-178753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7528444">
            <a:off x="1861691" y="2095692"/>
            <a:ext cx="6095616" cy="6095616"/>
          </a:xfrm>
          <a:custGeom>
            <a:avLst/>
            <a:gdLst/>
            <a:ahLst/>
            <a:cxnLst/>
            <a:rect r="r" b="b" t="t" l="l"/>
            <a:pathLst>
              <a:path h="6095616" w="6095616">
                <a:moveTo>
                  <a:pt x="0" y="0"/>
                </a:moveTo>
                <a:lnTo>
                  <a:pt x="6095615" y="0"/>
                </a:lnTo>
                <a:lnTo>
                  <a:pt x="6095615" y="6095616"/>
                </a:lnTo>
                <a:lnTo>
                  <a:pt x="0" y="609561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523761" y="1332688"/>
            <a:ext cx="1428750" cy="1428750"/>
          </a:xfrm>
          <a:custGeom>
            <a:avLst/>
            <a:gdLst/>
            <a:ahLst/>
            <a:cxnLst/>
            <a:rect r="r" b="b" t="t" l="l"/>
            <a:pathLst>
              <a:path h="1428750" w="1428750">
                <a:moveTo>
                  <a:pt x="0" y="0"/>
                </a:moveTo>
                <a:lnTo>
                  <a:pt x="1428750" y="0"/>
                </a:lnTo>
                <a:lnTo>
                  <a:pt x="142875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645762" y="1366847"/>
            <a:ext cx="1096460" cy="109646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8286066" y="2639166"/>
            <a:ext cx="1428750" cy="1428750"/>
          </a:xfrm>
          <a:custGeom>
            <a:avLst/>
            <a:gdLst/>
            <a:ahLst/>
            <a:cxnLst/>
            <a:rect r="r" b="b" t="t" l="l"/>
            <a:pathLst>
              <a:path h="1428750" w="1428750">
                <a:moveTo>
                  <a:pt x="0" y="0"/>
                </a:moveTo>
                <a:lnTo>
                  <a:pt x="1428750" y="0"/>
                </a:lnTo>
                <a:lnTo>
                  <a:pt x="142875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8404281" y="2658216"/>
            <a:ext cx="1096460" cy="1096460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A796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7931500" y="1645854"/>
            <a:ext cx="524984" cy="538446"/>
          </a:xfrm>
          <a:custGeom>
            <a:avLst/>
            <a:gdLst/>
            <a:ahLst/>
            <a:cxnLst/>
            <a:rect r="r" b="b" t="t" l="l"/>
            <a:pathLst>
              <a:path h="538446" w="524984">
                <a:moveTo>
                  <a:pt x="0" y="0"/>
                </a:moveTo>
                <a:lnTo>
                  <a:pt x="524985" y="0"/>
                </a:lnTo>
                <a:lnTo>
                  <a:pt x="524985" y="538446"/>
                </a:lnTo>
                <a:lnTo>
                  <a:pt x="0" y="53844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0" id="20"/>
          <p:cNvSpPr/>
          <p:nvPr/>
        </p:nvSpPr>
        <p:spPr>
          <a:xfrm flipH="false" flipV="false" rot="0">
            <a:off x="8558037" y="3945176"/>
            <a:ext cx="1428750" cy="1428750"/>
          </a:xfrm>
          <a:custGeom>
            <a:avLst/>
            <a:gdLst/>
            <a:ahLst/>
            <a:cxnLst/>
            <a:rect r="r" b="b" t="t" l="l"/>
            <a:pathLst>
              <a:path h="1428750" w="1428750">
                <a:moveTo>
                  <a:pt x="0" y="0"/>
                </a:moveTo>
                <a:lnTo>
                  <a:pt x="1428750" y="0"/>
                </a:lnTo>
                <a:lnTo>
                  <a:pt x="142875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520948" y="5231430"/>
            <a:ext cx="1428750" cy="1428750"/>
          </a:xfrm>
          <a:custGeom>
            <a:avLst/>
            <a:gdLst/>
            <a:ahLst/>
            <a:cxnLst/>
            <a:rect r="r" b="b" t="t" l="l"/>
            <a:pathLst>
              <a:path h="1428750" w="1428750">
                <a:moveTo>
                  <a:pt x="0" y="0"/>
                </a:moveTo>
                <a:lnTo>
                  <a:pt x="1428750" y="0"/>
                </a:lnTo>
                <a:lnTo>
                  <a:pt x="142875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8178295" y="6522799"/>
            <a:ext cx="1428750" cy="1428750"/>
          </a:xfrm>
          <a:custGeom>
            <a:avLst/>
            <a:gdLst/>
            <a:ahLst/>
            <a:cxnLst/>
            <a:rect r="r" b="b" t="t" l="l"/>
            <a:pathLst>
              <a:path h="1428750" w="1428750">
                <a:moveTo>
                  <a:pt x="0" y="0"/>
                </a:moveTo>
                <a:lnTo>
                  <a:pt x="1428750" y="0"/>
                </a:lnTo>
                <a:lnTo>
                  <a:pt x="142875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alphaModFix amt="50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8690031" y="3949586"/>
            <a:ext cx="1096460" cy="1096460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C147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8882389" y="4188484"/>
            <a:ext cx="665228" cy="618662"/>
          </a:xfrm>
          <a:custGeom>
            <a:avLst/>
            <a:gdLst/>
            <a:ahLst/>
            <a:cxnLst/>
            <a:rect r="r" b="b" t="t" l="l"/>
            <a:pathLst>
              <a:path h="618662" w="665228">
                <a:moveTo>
                  <a:pt x="0" y="0"/>
                </a:moveTo>
                <a:lnTo>
                  <a:pt x="665228" y="0"/>
                </a:lnTo>
                <a:lnTo>
                  <a:pt x="665228" y="618663"/>
                </a:lnTo>
                <a:lnTo>
                  <a:pt x="0" y="61866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grpSp>
        <p:nvGrpSpPr>
          <p:cNvPr name="Group 27" id="27"/>
          <p:cNvGrpSpPr/>
          <p:nvPr/>
        </p:nvGrpSpPr>
        <p:grpSpPr>
          <a:xfrm rot="0">
            <a:off x="8690031" y="5240955"/>
            <a:ext cx="1096460" cy="1096460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cap="sq">
              <a:noFill/>
              <a:prstDash val="solid"/>
              <a:miter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8404281" y="6532324"/>
            <a:ext cx="1096460" cy="1096460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8033"/>
            </a:solidFill>
            <a:ln cap="sq">
              <a:noFill/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3" id="33"/>
          <p:cNvSpPr/>
          <p:nvPr/>
        </p:nvSpPr>
        <p:spPr>
          <a:xfrm flipH="false" flipV="false" rot="0">
            <a:off x="7422593" y="7790709"/>
            <a:ext cx="1428750" cy="1428750"/>
          </a:xfrm>
          <a:custGeom>
            <a:avLst/>
            <a:gdLst/>
            <a:ahLst/>
            <a:cxnLst/>
            <a:rect r="r" b="b" t="t" l="l"/>
            <a:pathLst>
              <a:path h="1428750" w="1428750">
                <a:moveTo>
                  <a:pt x="0" y="0"/>
                </a:moveTo>
                <a:lnTo>
                  <a:pt x="1428750" y="0"/>
                </a:lnTo>
                <a:lnTo>
                  <a:pt x="1428750" y="1428750"/>
                </a:lnTo>
                <a:lnTo>
                  <a:pt x="0" y="142875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50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4" id="34"/>
          <p:cNvGrpSpPr/>
          <p:nvPr/>
        </p:nvGrpSpPr>
        <p:grpSpPr>
          <a:xfrm rot="0">
            <a:off x="7645762" y="7823693"/>
            <a:ext cx="1096460" cy="1096460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514B"/>
            </a:solidFill>
            <a:ln cap="sq">
              <a:noFill/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7" id="37"/>
          <p:cNvSpPr/>
          <p:nvPr/>
        </p:nvSpPr>
        <p:spPr>
          <a:xfrm flipH="false" flipV="false" rot="0">
            <a:off x="7867037" y="8084202"/>
            <a:ext cx="653912" cy="575442"/>
          </a:xfrm>
          <a:custGeom>
            <a:avLst/>
            <a:gdLst/>
            <a:ahLst/>
            <a:cxnLst/>
            <a:rect r="r" b="b" t="t" l="l"/>
            <a:pathLst>
              <a:path h="575442" w="653912">
                <a:moveTo>
                  <a:pt x="0" y="0"/>
                </a:moveTo>
                <a:lnTo>
                  <a:pt x="653911" y="0"/>
                </a:lnTo>
                <a:lnTo>
                  <a:pt x="653911" y="575442"/>
                </a:lnTo>
                <a:lnTo>
                  <a:pt x="0" y="575442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8642135" y="2951938"/>
            <a:ext cx="620752" cy="509016"/>
          </a:xfrm>
          <a:custGeom>
            <a:avLst/>
            <a:gdLst/>
            <a:ahLst/>
            <a:cxnLst/>
            <a:rect r="r" b="b" t="t" l="l"/>
            <a:pathLst>
              <a:path h="509016" w="620752">
                <a:moveTo>
                  <a:pt x="0" y="0"/>
                </a:moveTo>
                <a:lnTo>
                  <a:pt x="620752" y="0"/>
                </a:lnTo>
                <a:lnTo>
                  <a:pt x="620752" y="509016"/>
                </a:lnTo>
                <a:lnTo>
                  <a:pt x="0" y="50901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9" id="39"/>
          <p:cNvSpPr/>
          <p:nvPr/>
        </p:nvSpPr>
        <p:spPr>
          <a:xfrm flipH="false" flipV="false" rot="0">
            <a:off x="8892670" y="5489816"/>
            <a:ext cx="691182" cy="598736"/>
          </a:xfrm>
          <a:custGeom>
            <a:avLst/>
            <a:gdLst/>
            <a:ahLst/>
            <a:cxnLst/>
            <a:rect r="r" b="b" t="t" l="l"/>
            <a:pathLst>
              <a:path h="598736" w="691182">
                <a:moveTo>
                  <a:pt x="0" y="0"/>
                </a:moveTo>
                <a:lnTo>
                  <a:pt x="691182" y="0"/>
                </a:lnTo>
                <a:lnTo>
                  <a:pt x="691182" y="598737"/>
                </a:lnTo>
                <a:lnTo>
                  <a:pt x="0" y="598737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0" id="40"/>
          <p:cNvSpPr/>
          <p:nvPr/>
        </p:nvSpPr>
        <p:spPr>
          <a:xfrm flipH="false" flipV="false" rot="0">
            <a:off x="8690031" y="6775564"/>
            <a:ext cx="620821" cy="582795"/>
          </a:xfrm>
          <a:custGeom>
            <a:avLst/>
            <a:gdLst/>
            <a:ahLst/>
            <a:cxnLst/>
            <a:rect r="r" b="b" t="t" l="l"/>
            <a:pathLst>
              <a:path h="582795" w="620821">
                <a:moveTo>
                  <a:pt x="0" y="0"/>
                </a:moveTo>
                <a:lnTo>
                  <a:pt x="620820" y="0"/>
                </a:lnTo>
                <a:lnTo>
                  <a:pt x="620820" y="582796"/>
                </a:lnTo>
                <a:lnTo>
                  <a:pt x="0" y="58279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1" id="41"/>
          <p:cNvSpPr/>
          <p:nvPr/>
        </p:nvSpPr>
        <p:spPr>
          <a:xfrm flipH="false" flipV="false" rot="0">
            <a:off x="17259300" y="8371923"/>
            <a:ext cx="1566527" cy="2511465"/>
          </a:xfrm>
          <a:custGeom>
            <a:avLst/>
            <a:gdLst/>
            <a:ahLst/>
            <a:cxnLst/>
            <a:rect r="r" b="b" t="t" l="l"/>
            <a:pathLst>
              <a:path h="2511465" w="1566527">
                <a:moveTo>
                  <a:pt x="0" y="0"/>
                </a:moveTo>
                <a:lnTo>
                  <a:pt x="1566527" y="0"/>
                </a:lnTo>
                <a:lnTo>
                  <a:pt x="1566527" y="2511465"/>
                </a:lnTo>
                <a:lnTo>
                  <a:pt x="0" y="251146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12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42" id="42"/>
          <p:cNvSpPr txBox="true"/>
          <p:nvPr/>
        </p:nvSpPr>
        <p:spPr>
          <a:xfrm rot="0">
            <a:off x="2481516" y="3951733"/>
            <a:ext cx="4855965" cy="1581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Visualize Financial Data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2396404" y="5706617"/>
            <a:ext cx="5026190" cy="628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</a:t>
            </a:r>
          </a:p>
        </p:txBody>
      </p:sp>
      <p:grpSp>
        <p:nvGrpSpPr>
          <p:cNvPr name="Group 44" id="44"/>
          <p:cNvGrpSpPr/>
          <p:nvPr/>
        </p:nvGrpSpPr>
        <p:grpSpPr>
          <a:xfrm rot="0">
            <a:off x="10097863" y="1526208"/>
            <a:ext cx="4583666" cy="777739"/>
            <a:chOff x="0" y="0"/>
            <a:chExt cx="6111555" cy="1036985"/>
          </a:xfrm>
        </p:grpSpPr>
        <p:sp>
          <p:nvSpPr>
            <p:cNvPr name="TextBox 45" id="45"/>
            <p:cNvSpPr txBox="true"/>
            <p:nvPr/>
          </p:nvSpPr>
          <p:spPr>
            <a:xfrm rot="0">
              <a:off x="0" y="-38100"/>
              <a:ext cx="6111555" cy="506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18738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Use graphs &amp; charts</a:t>
              </a:r>
            </a:p>
          </p:txBody>
        </p:sp>
        <p:sp>
          <p:nvSpPr>
            <p:cNvPr name="TextBox 46" id="46"/>
            <p:cNvSpPr txBox="true"/>
            <p:nvPr/>
          </p:nvSpPr>
          <p:spPr>
            <a:xfrm rot="0">
              <a:off x="29754" y="650271"/>
              <a:ext cx="5984660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Bar, pie, line graphs for clarity.</a:t>
              </a:r>
            </a:p>
          </p:txBody>
        </p:sp>
      </p:grpSp>
      <p:grpSp>
        <p:nvGrpSpPr>
          <p:cNvPr name="Group 47" id="47"/>
          <p:cNvGrpSpPr/>
          <p:nvPr/>
        </p:nvGrpSpPr>
        <p:grpSpPr>
          <a:xfrm rot="0">
            <a:off x="10097863" y="7983053"/>
            <a:ext cx="4583666" cy="777739"/>
            <a:chOff x="0" y="0"/>
            <a:chExt cx="6111555" cy="1036985"/>
          </a:xfrm>
        </p:grpSpPr>
        <p:sp>
          <p:nvSpPr>
            <p:cNvPr name="TextBox 48" id="48"/>
            <p:cNvSpPr txBox="true"/>
            <p:nvPr/>
          </p:nvSpPr>
          <p:spPr>
            <a:xfrm rot="0">
              <a:off x="0" y="-38100"/>
              <a:ext cx="6111555" cy="506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D9514B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Make data interactive</a:t>
              </a:r>
            </a:p>
          </p:txBody>
        </p:sp>
        <p:sp>
          <p:nvSpPr>
            <p:cNvPr name="TextBox 49" id="49"/>
            <p:cNvSpPr txBox="true"/>
            <p:nvPr/>
          </p:nvSpPr>
          <p:spPr>
            <a:xfrm rot="0">
              <a:off x="29754" y="650271"/>
              <a:ext cx="5984660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Reports with clickable sections.</a:t>
              </a:r>
            </a:p>
          </p:txBody>
        </p:sp>
      </p:grpSp>
      <p:grpSp>
        <p:nvGrpSpPr>
          <p:cNvPr name="Group 50" id="50"/>
          <p:cNvGrpSpPr/>
          <p:nvPr/>
        </p:nvGrpSpPr>
        <p:grpSpPr>
          <a:xfrm rot="0">
            <a:off x="10850338" y="2817577"/>
            <a:ext cx="4583666" cy="777739"/>
            <a:chOff x="0" y="0"/>
            <a:chExt cx="6111555" cy="1036985"/>
          </a:xfrm>
        </p:grpSpPr>
        <p:sp>
          <p:nvSpPr>
            <p:cNvPr name="TextBox 51" id="51"/>
            <p:cNvSpPr txBox="true"/>
            <p:nvPr/>
          </p:nvSpPr>
          <p:spPr>
            <a:xfrm rot="0">
              <a:off x="0" y="-38100"/>
              <a:ext cx="6111555" cy="506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44A796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Highlight key takeaways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29754" y="650271"/>
              <a:ext cx="5984660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Revenue growth, cost reduction.</a:t>
              </a:r>
            </a:p>
          </p:txBody>
        </p:sp>
      </p:grpSp>
      <p:grpSp>
        <p:nvGrpSpPr>
          <p:cNvPr name="Group 53" id="53"/>
          <p:cNvGrpSpPr/>
          <p:nvPr/>
        </p:nvGrpSpPr>
        <p:grpSpPr>
          <a:xfrm rot="0">
            <a:off x="10850338" y="6691684"/>
            <a:ext cx="4583666" cy="777739"/>
            <a:chOff x="0" y="0"/>
            <a:chExt cx="6111555" cy="1036985"/>
          </a:xfrm>
        </p:grpSpPr>
        <p:sp>
          <p:nvSpPr>
            <p:cNvPr name="TextBox 54" id="54"/>
            <p:cNvSpPr txBox="true"/>
            <p:nvPr/>
          </p:nvSpPr>
          <p:spPr>
            <a:xfrm rot="0">
              <a:off x="0" y="-38100"/>
              <a:ext cx="6111555" cy="506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DD8033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Keep it simple</a:t>
              </a:r>
            </a:p>
          </p:txBody>
        </p:sp>
        <p:sp>
          <p:nvSpPr>
            <p:cNvPr name="TextBox 55" id="55"/>
            <p:cNvSpPr txBox="true"/>
            <p:nvPr/>
          </p:nvSpPr>
          <p:spPr>
            <a:xfrm rot="0">
              <a:off x="29754" y="650271"/>
              <a:ext cx="5984660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Avoid unnecessary details.</a:t>
              </a:r>
            </a:p>
          </p:txBody>
        </p:sp>
      </p:grpSp>
      <p:grpSp>
        <p:nvGrpSpPr>
          <p:cNvPr name="Group 56" id="56"/>
          <p:cNvGrpSpPr/>
          <p:nvPr/>
        </p:nvGrpSpPr>
        <p:grpSpPr>
          <a:xfrm rot="0">
            <a:off x="11136088" y="4108946"/>
            <a:ext cx="4583666" cy="777739"/>
            <a:chOff x="0" y="0"/>
            <a:chExt cx="6111555" cy="1036985"/>
          </a:xfrm>
        </p:grpSpPr>
        <p:sp>
          <p:nvSpPr>
            <p:cNvPr name="TextBox 57" id="57"/>
            <p:cNvSpPr txBox="true"/>
            <p:nvPr/>
          </p:nvSpPr>
          <p:spPr>
            <a:xfrm rot="0">
              <a:off x="0" y="-38100"/>
              <a:ext cx="6111555" cy="506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9CC147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Color-coded sections</a:t>
              </a:r>
            </a:p>
          </p:txBody>
        </p:sp>
        <p:sp>
          <p:nvSpPr>
            <p:cNvPr name="TextBox 58" id="58"/>
            <p:cNvSpPr txBox="true"/>
            <p:nvPr/>
          </p:nvSpPr>
          <p:spPr>
            <a:xfrm rot="0">
              <a:off x="29754" y="650271"/>
              <a:ext cx="5984660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Green (profit), red (loss), blue (stability).</a:t>
              </a:r>
            </a:p>
          </p:txBody>
        </p:sp>
      </p:grpSp>
      <p:grpSp>
        <p:nvGrpSpPr>
          <p:cNvPr name="Group 59" id="59"/>
          <p:cNvGrpSpPr/>
          <p:nvPr/>
        </p:nvGrpSpPr>
        <p:grpSpPr>
          <a:xfrm rot="0">
            <a:off x="11136088" y="5400315"/>
            <a:ext cx="4583666" cy="777739"/>
            <a:chOff x="0" y="0"/>
            <a:chExt cx="6111555" cy="1036985"/>
          </a:xfrm>
        </p:grpSpPr>
        <p:sp>
          <p:nvSpPr>
            <p:cNvPr name="TextBox 60" id="60"/>
            <p:cNvSpPr txBox="true"/>
            <p:nvPr/>
          </p:nvSpPr>
          <p:spPr>
            <a:xfrm rot="0">
              <a:off x="0" y="-38100"/>
              <a:ext cx="6111555" cy="50672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 b="true">
                  <a:solidFill>
                    <a:srgbClr val="18738C"/>
                  </a:solidFill>
                  <a:latin typeface="Helvetica World Bold"/>
                  <a:ea typeface="Helvetica World Bold"/>
                  <a:cs typeface="Helvetica World Bold"/>
                  <a:sym typeface="Helvetica World Bold"/>
                </a:rPr>
                <a:t>Trend comparison</a:t>
              </a:r>
            </a:p>
          </p:txBody>
        </p:sp>
        <p:sp>
          <p:nvSpPr>
            <p:cNvPr name="TextBox 61" id="61"/>
            <p:cNvSpPr txBox="true"/>
            <p:nvPr/>
          </p:nvSpPr>
          <p:spPr>
            <a:xfrm rot="0">
              <a:off x="29754" y="650271"/>
              <a:ext cx="5984660" cy="38671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</a:pPr>
              <a:r>
                <a:rPr lang="en-US" sz="1800">
                  <a:solidFill>
                    <a:srgbClr val="343434"/>
                  </a:solidFill>
                  <a:latin typeface="Canva Sans"/>
                  <a:ea typeface="Canva Sans"/>
                  <a:cs typeface="Canva Sans"/>
                  <a:sym typeface="Canva Sans"/>
                </a:rPr>
                <a:t>Year-over-year analysis.</a:t>
              </a:r>
            </a:p>
          </p:txBody>
        </p:sp>
      </p:grpSp>
      <p:sp>
        <p:nvSpPr>
          <p:cNvPr name="Freeform 62" id="62"/>
          <p:cNvSpPr/>
          <p:nvPr/>
        </p:nvSpPr>
        <p:spPr>
          <a:xfrm flipH="false" flipV="false" rot="7109454">
            <a:off x="-1088803" y="-848841"/>
            <a:ext cx="2177606" cy="2453640"/>
          </a:xfrm>
          <a:custGeom>
            <a:avLst/>
            <a:gdLst/>
            <a:ahLst/>
            <a:cxnLst/>
            <a:rect r="r" b="b" t="t" l="l"/>
            <a:pathLst>
              <a:path h="2453640" w="2177606">
                <a:moveTo>
                  <a:pt x="0" y="0"/>
                </a:moveTo>
                <a:lnTo>
                  <a:pt x="2177606" y="0"/>
                </a:lnTo>
                <a:lnTo>
                  <a:pt x="2177606" y="2453640"/>
                </a:lnTo>
                <a:lnTo>
                  <a:pt x="0" y="2453640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alphaModFix amt="12000"/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400000">
            <a:off x="2064446" y="4761527"/>
            <a:ext cx="1736759" cy="1302569"/>
          </a:xfrm>
          <a:custGeom>
            <a:avLst/>
            <a:gdLst/>
            <a:ahLst/>
            <a:cxnLst/>
            <a:rect r="r" b="b" t="t" l="l"/>
            <a:pathLst>
              <a:path h="1302569" w="1736759">
                <a:moveTo>
                  <a:pt x="0" y="0"/>
                </a:moveTo>
                <a:lnTo>
                  <a:pt x="1736759" y="0"/>
                </a:lnTo>
                <a:lnTo>
                  <a:pt x="1736759" y="1302570"/>
                </a:lnTo>
                <a:lnTo>
                  <a:pt x="0" y="13025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2059" y="6488549"/>
            <a:ext cx="2661533" cy="421486"/>
          </a:xfrm>
          <a:custGeom>
            <a:avLst/>
            <a:gdLst/>
            <a:ahLst/>
            <a:cxnLst/>
            <a:rect r="r" b="b" t="t" l="l"/>
            <a:pathLst>
              <a:path h="421486" w="2661533">
                <a:moveTo>
                  <a:pt x="0" y="0"/>
                </a:moveTo>
                <a:lnTo>
                  <a:pt x="2661533" y="0"/>
                </a:lnTo>
                <a:lnTo>
                  <a:pt x="2661533" y="421487"/>
                </a:lnTo>
                <a:lnTo>
                  <a:pt x="0" y="421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16995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2059" y="6445133"/>
            <a:ext cx="2661533" cy="421486"/>
          </a:xfrm>
          <a:custGeom>
            <a:avLst/>
            <a:gdLst/>
            <a:ahLst/>
            <a:cxnLst/>
            <a:rect r="r" b="b" t="t" l="l"/>
            <a:pathLst>
              <a:path h="421486" w="2661533">
                <a:moveTo>
                  <a:pt x="0" y="0"/>
                </a:moveTo>
                <a:lnTo>
                  <a:pt x="2661533" y="0"/>
                </a:lnTo>
                <a:lnTo>
                  <a:pt x="2661533" y="421486"/>
                </a:lnTo>
                <a:lnTo>
                  <a:pt x="0" y="421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16995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400273" y="4661802"/>
            <a:ext cx="1065105" cy="1065105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w="9525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7023631" y="4761527"/>
            <a:ext cx="1736759" cy="1302569"/>
          </a:xfrm>
          <a:custGeom>
            <a:avLst/>
            <a:gdLst/>
            <a:ahLst/>
            <a:cxnLst/>
            <a:rect r="r" b="b" t="t" l="l"/>
            <a:pathLst>
              <a:path h="1302569" w="1736759">
                <a:moveTo>
                  <a:pt x="0" y="0"/>
                </a:moveTo>
                <a:lnTo>
                  <a:pt x="1736759" y="0"/>
                </a:lnTo>
                <a:lnTo>
                  <a:pt x="1736759" y="1302570"/>
                </a:lnTo>
                <a:lnTo>
                  <a:pt x="0" y="130257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561244" y="6488549"/>
            <a:ext cx="2661533" cy="421486"/>
          </a:xfrm>
          <a:custGeom>
            <a:avLst/>
            <a:gdLst/>
            <a:ahLst/>
            <a:cxnLst/>
            <a:rect r="r" b="b" t="t" l="l"/>
            <a:pathLst>
              <a:path h="421486" w="2661533">
                <a:moveTo>
                  <a:pt x="0" y="0"/>
                </a:moveTo>
                <a:lnTo>
                  <a:pt x="2661533" y="0"/>
                </a:lnTo>
                <a:lnTo>
                  <a:pt x="2661533" y="421487"/>
                </a:lnTo>
                <a:lnTo>
                  <a:pt x="0" y="421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16995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1" id="11"/>
          <p:cNvSpPr/>
          <p:nvPr/>
        </p:nvSpPr>
        <p:spPr>
          <a:xfrm flipH="false" flipV="false" rot="0">
            <a:off x="6561244" y="6445133"/>
            <a:ext cx="2661533" cy="421486"/>
          </a:xfrm>
          <a:custGeom>
            <a:avLst/>
            <a:gdLst/>
            <a:ahLst/>
            <a:cxnLst/>
            <a:rect r="r" b="b" t="t" l="l"/>
            <a:pathLst>
              <a:path h="421486" w="2661533">
                <a:moveTo>
                  <a:pt x="0" y="0"/>
                </a:moveTo>
                <a:lnTo>
                  <a:pt x="2661533" y="0"/>
                </a:lnTo>
                <a:lnTo>
                  <a:pt x="2661533" y="421486"/>
                </a:lnTo>
                <a:lnTo>
                  <a:pt x="0" y="421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16995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7359458" y="4661802"/>
            <a:ext cx="1065105" cy="1065105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9CC147"/>
            </a:solidFill>
            <a:ln w="9525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1524256" y="6488549"/>
            <a:ext cx="2661533" cy="421486"/>
          </a:xfrm>
          <a:custGeom>
            <a:avLst/>
            <a:gdLst/>
            <a:ahLst/>
            <a:cxnLst/>
            <a:rect r="r" b="b" t="t" l="l"/>
            <a:pathLst>
              <a:path h="421486" w="2661533">
                <a:moveTo>
                  <a:pt x="0" y="0"/>
                </a:moveTo>
                <a:lnTo>
                  <a:pt x="2661533" y="0"/>
                </a:lnTo>
                <a:lnTo>
                  <a:pt x="2661533" y="421487"/>
                </a:lnTo>
                <a:lnTo>
                  <a:pt x="0" y="42148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16995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16" id="16"/>
          <p:cNvSpPr/>
          <p:nvPr/>
        </p:nvSpPr>
        <p:spPr>
          <a:xfrm flipH="false" flipV="false" rot="0">
            <a:off x="11524256" y="6445133"/>
            <a:ext cx="2661533" cy="421486"/>
          </a:xfrm>
          <a:custGeom>
            <a:avLst/>
            <a:gdLst/>
            <a:ahLst/>
            <a:cxnLst/>
            <a:rect r="r" b="b" t="t" l="l"/>
            <a:pathLst>
              <a:path h="421486" w="2661533">
                <a:moveTo>
                  <a:pt x="0" y="0"/>
                </a:moveTo>
                <a:lnTo>
                  <a:pt x="2661533" y="0"/>
                </a:lnTo>
                <a:lnTo>
                  <a:pt x="2661533" y="421486"/>
                </a:lnTo>
                <a:lnTo>
                  <a:pt x="0" y="421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16995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5400000">
            <a:off x="11986643" y="4761527"/>
            <a:ext cx="1736759" cy="1302569"/>
          </a:xfrm>
          <a:custGeom>
            <a:avLst/>
            <a:gdLst/>
            <a:ahLst/>
            <a:cxnLst/>
            <a:rect r="r" b="b" t="t" l="l"/>
            <a:pathLst>
              <a:path h="1302569" w="1736759">
                <a:moveTo>
                  <a:pt x="0" y="0"/>
                </a:moveTo>
                <a:lnTo>
                  <a:pt x="1736759" y="0"/>
                </a:lnTo>
                <a:lnTo>
                  <a:pt x="1736759" y="1302570"/>
                </a:lnTo>
                <a:lnTo>
                  <a:pt x="0" y="13025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2322470" y="4661802"/>
            <a:ext cx="1065105" cy="1065105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D8033"/>
            </a:solidFill>
            <a:ln w="9525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5400000">
            <a:off x="4560771" y="5774397"/>
            <a:ext cx="1736759" cy="1302569"/>
          </a:xfrm>
          <a:custGeom>
            <a:avLst/>
            <a:gdLst/>
            <a:ahLst/>
            <a:cxnLst/>
            <a:rect r="r" b="b" t="t" l="l"/>
            <a:pathLst>
              <a:path h="1302569" w="1736759">
                <a:moveTo>
                  <a:pt x="0" y="0"/>
                </a:moveTo>
                <a:lnTo>
                  <a:pt x="1736759" y="0"/>
                </a:lnTo>
                <a:lnTo>
                  <a:pt x="1736759" y="1302569"/>
                </a:lnTo>
                <a:lnTo>
                  <a:pt x="0" y="13025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4098384" y="7501419"/>
            <a:ext cx="2661533" cy="421486"/>
          </a:xfrm>
          <a:custGeom>
            <a:avLst/>
            <a:gdLst/>
            <a:ahLst/>
            <a:cxnLst/>
            <a:rect r="r" b="b" t="t" l="l"/>
            <a:pathLst>
              <a:path h="421486" w="2661533">
                <a:moveTo>
                  <a:pt x="0" y="0"/>
                </a:moveTo>
                <a:lnTo>
                  <a:pt x="2661533" y="0"/>
                </a:lnTo>
                <a:lnTo>
                  <a:pt x="2661533" y="421486"/>
                </a:lnTo>
                <a:lnTo>
                  <a:pt x="0" y="421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16995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4098384" y="7458003"/>
            <a:ext cx="2661533" cy="421486"/>
          </a:xfrm>
          <a:custGeom>
            <a:avLst/>
            <a:gdLst/>
            <a:ahLst/>
            <a:cxnLst/>
            <a:rect r="r" b="b" t="t" l="l"/>
            <a:pathLst>
              <a:path h="421486" w="2661533">
                <a:moveTo>
                  <a:pt x="0" y="0"/>
                </a:moveTo>
                <a:lnTo>
                  <a:pt x="2661533" y="0"/>
                </a:lnTo>
                <a:lnTo>
                  <a:pt x="2661533" y="421486"/>
                </a:lnTo>
                <a:lnTo>
                  <a:pt x="0" y="421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169950"/>
            </a:stretch>
          </a:blipFill>
        </p:spPr>
      </p:sp>
      <p:grpSp>
        <p:nvGrpSpPr>
          <p:cNvPr name="Group 24" id="24"/>
          <p:cNvGrpSpPr/>
          <p:nvPr/>
        </p:nvGrpSpPr>
        <p:grpSpPr>
          <a:xfrm rot="0">
            <a:off x="4896598" y="5679408"/>
            <a:ext cx="1065105" cy="1065105"/>
            <a:chOff x="0" y="0"/>
            <a:chExt cx="812800" cy="8128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44A796"/>
            </a:solidFill>
            <a:ln w="9525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0">
            <a:off x="5158688" y="5962459"/>
            <a:ext cx="540925" cy="499003"/>
          </a:xfrm>
          <a:custGeom>
            <a:avLst/>
            <a:gdLst/>
            <a:ahLst/>
            <a:cxnLst/>
            <a:rect r="r" b="b" t="t" l="l"/>
            <a:pathLst>
              <a:path h="499003" w="540925">
                <a:moveTo>
                  <a:pt x="0" y="0"/>
                </a:moveTo>
                <a:lnTo>
                  <a:pt x="540925" y="0"/>
                </a:lnTo>
                <a:lnTo>
                  <a:pt x="540925" y="499003"/>
                </a:lnTo>
                <a:lnTo>
                  <a:pt x="0" y="499003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5400000">
            <a:off x="9523783" y="5774397"/>
            <a:ext cx="1736759" cy="1302569"/>
          </a:xfrm>
          <a:custGeom>
            <a:avLst/>
            <a:gdLst/>
            <a:ahLst/>
            <a:cxnLst/>
            <a:rect r="r" b="b" t="t" l="l"/>
            <a:pathLst>
              <a:path h="1302569" w="1736759">
                <a:moveTo>
                  <a:pt x="0" y="0"/>
                </a:moveTo>
                <a:lnTo>
                  <a:pt x="1736759" y="0"/>
                </a:lnTo>
                <a:lnTo>
                  <a:pt x="1736759" y="1302569"/>
                </a:lnTo>
                <a:lnTo>
                  <a:pt x="0" y="13025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9061396" y="7501419"/>
            <a:ext cx="2661533" cy="421486"/>
          </a:xfrm>
          <a:custGeom>
            <a:avLst/>
            <a:gdLst/>
            <a:ahLst/>
            <a:cxnLst/>
            <a:rect r="r" b="b" t="t" l="l"/>
            <a:pathLst>
              <a:path h="421486" w="2661533">
                <a:moveTo>
                  <a:pt x="0" y="0"/>
                </a:moveTo>
                <a:lnTo>
                  <a:pt x="2661533" y="0"/>
                </a:lnTo>
                <a:lnTo>
                  <a:pt x="2661533" y="421486"/>
                </a:lnTo>
                <a:lnTo>
                  <a:pt x="0" y="421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16995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0" id="30"/>
          <p:cNvSpPr/>
          <p:nvPr/>
        </p:nvSpPr>
        <p:spPr>
          <a:xfrm flipH="false" flipV="false" rot="0">
            <a:off x="9061396" y="7458003"/>
            <a:ext cx="2661533" cy="421486"/>
          </a:xfrm>
          <a:custGeom>
            <a:avLst/>
            <a:gdLst/>
            <a:ahLst/>
            <a:cxnLst/>
            <a:rect r="r" b="b" t="t" l="l"/>
            <a:pathLst>
              <a:path h="421486" w="2661533">
                <a:moveTo>
                  <a:pt x="0" y="0"/>
                </a:moveTo>
                <a:lnTo>
                  <a:pt x="2661533" y="0"/>
                </a:lnTo>
                <a:lnTo>
                  <a:pt x="2661533" y="421486"/>
                </a:lnTo>
                <a:lnTo>
                  <a:pt x="0" y="421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169950"/>
            </a:stretch>
          </a:blipFill>
        </p:spPr>
      </p:sp>
      <p:grpSp>
        <p:nvGrpSpPr>
          <p:cNvPr name="Group 31" id="31"/>
          <p:cNvGrpSpPr/>
          <p:nvPr/>
        </p:nvGrpSpPr>
        <p:grpSpPr>
          <a:xfrm rot="0">
            <a:off x="9859610" y="5679408"/>
            <a:ext cx="1065105" cy="1065105"/>
            <a:chOff x="0" y="0"/>
            <a:chExt cx="812800" cy="812800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8738C"/>
            </a:solidFill>
            <a:ln w="9525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14024408" y="7501419"/>
            <a:ext cx="2661533" cy="421486"/>
          </a:xfrm>
          <a:custGeom>
            <a:avLst/>
            <a:gdLst/>
            <a:ahLst/>
            <a:cxnLst/>
            <a:rect r="r" b="b" t="t" l="l"/>
            <a:pathLst>
              <a:path h="421486" w="2661533">
                <a:moveTo>
                  <a:pt x="0" y="0"/>
                </a:moveTo>
                <a:lnTo>
                  <a:pt x="2661533" y="0"/>
                </a:lnTo>
                <a:lnTo>
                  <a:pt x="2661533" y="421486"/>
                </a:lnTo>
                <a:lnTo>
                  <a:pt x="0" y="42148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-16995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5" id="35"/>
          <p:cNvSpPr/>
          <p:nvPr/>
        </p:nvSpPr>
        <p:spPr>
          <a:xfrm flipH="false" flipV="false" rot="0">
            <a:off x="14024408" y="7458003"/>
            <a:ext cx="2661533" cy="421486"/>
          </a:xfrm>
          <a:custGeom>
            <a:avLst/>
            <a:gdLst/>
            <a:ahLst/>
            <a:cxnLst/>
            <a:rect r="r" b="b" t="t" l="l"/>
            <a:pathLst>
              <a:path h="421486" w="2661533">
                <a:moveTo>
                  <a:pt x="0" y="0"/>
                </a:moveTo>
                <a:lnTo>
                  <a:pt x="2661533" y="0"/>
                </a:lnTo>
                <a:lnTo>
                  <a:pt x="2661533" y="421486"/>
                </a:lnTo>
                <a:lnTo>
                  <a:pt x="0" y="4214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-16995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5400000">
            <a:off x="14486795" y="5774397"/>
            <a:ext cx="1736759" cy="1302569"/>
          </a:xfrm>
          <a:custGeom>
            <a:avLst/>
            <a:gdLst/>
            <a:ahLst/>
            <a:cxnLst/>
            <a:rect r="r" b="b" t="t" l="l"/>
            <a:pathLst>
              <a:path h="1302569" w="1736759">
                <a:moveTo>
                  <a:pt x="0" y="0"/>
                </a:moveTo>
                <a:lnTo>
                  <a:pt x="1736759" y="0"/>
                </a:lnTo>
                <a:lnTo>
                  <a:pt x="1736759" y="1302569"/>
                </a:lnTo>
                <a:lnTo>
                  <a:pt x="0" y="1302569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7" id="37"/>
          <p:cNvGrpSpPr/>
          <p:nvPr/>
        </p:nvGrpSpPr>
        <p:grpSpPr>
          <a:xfrm rot="0">
            <a:off x="14822622" y="5679408"/>
            <a:ext cx="1065105" cy="1065105"/>
            <a:chOff x="0" y="0"/>
            <a:chExt cx="812800" cy="812800"/>
          </a:xfrm>
        </p:grpSpPr>
        <p:sp>
          <p:nvSpPr>
            <p:cNvPr name="Freeform 38" id="3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514B"/>
            </a:solidFill>
            <a:ln w="95250" cap="sq">
              <a:solidFill>
                <a:srgbClr val="F6F6F6"/>
              </a:solidFill>
              <a:prstDash val="solid"/>
              <a:miter/>
            </a:ln>
          </p:spPr>
        </p:sp>
        <p:sp>
          <p:nvSpPr>
            <p:cNvPr name="TextBox 39" id="39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0" id="40"/>
          <p:cNvSpPr/>
          <p:nvPr/>
        </p:nvSpPr>
        <p:spPr>
          <a:xfrm flipH="false" flipV="false" rot="0">
            <a:off x="15125010" y="5948915"/>
            <a:ext cx="460329" cy="526091"/>
          </a:xfrm>
          <a:custGeom>
            <a:avLst/>
            <a:gdLst/>
            <a:ahLst/>
            <a:cxnLst/>
            <a:rect r="r" b="b" t="t" l="l"/>
            <a:pathLst>
              <a:path h="526091" w="460329">
                <a:moveTo>
                  <a:pt x="0" y="0"/>
                </a:moveTo>
                <a:lnTo>
                  <a:pt x="460329" y="0"/>
                </a:lnTo>
                <a:lnTo>
                  <a:pt x="460329" y="526091"/>
                </a:lnTo>
                <a:lnTo>
                  <a:pt x="0" y="526091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1" id="41"/>
          <p:cNvSpPr/>
          <p:nvPr/>
        </p:nvSpPr>
        <p:spPr>
          <a:xfrm flipH="false" flipV="false" rot="4419585">
            <a:off x="3896095" y="5704550"/>
            <a:ext cx="569785" cy="775218"/>
          </a:xfrm>
          <a:custGeom>
            <a:avLst/>
            <a:gdLst/>
            <a:ahLst/>
            <a:cxnLst/>
            <a:rect r="r" b="b" t="t" l="l"/>
            <a:pathLst>
              <a:path h="775218" w="569785">
                <a:moveTo>
                  <a:pt x="0" y="0"/>
                </a:moveTo>
                <a:lnTo>
                  <a:pt x="569786" y="0"/>
                </a:lnTo>
                <a:lnTo>
                  <a:pt x="569786" y="775219"/>
                </a:lnTo>
                <a:lnTo>
                  <a:pt x="0" y="77521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4419585">
            <a:off x="8776503" y="5704550"/>
            <a:ext cx="569785" cy="775218"/>
          </a:xfrm>
          <a:custGeom>
            <a:avLst/>
            <a:gdLst/>
            <a:ahLst/>
            <a:cxnLst/>
            <a:rect r="r" b="b" t="t" l="l"/>
            <a:pathLst>
              <a:path h="775218" w="569785">
                <a:moveTo>
                  <a:pt x="0" y="0"/>
                </a:moveTo>
                <a:lnTo>
                  <a:pt x="569786" y="0"/>
                </a:lnTo>
                <a:lnTo>
                  <a:pt x="569786" y="775219"/>
                </a:lnTo>
                <a:lnTo>
                  <a:pt x="0" y="77521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3" id="43"/>
          <p:cNvSpPr/>
          <p:nvPr/>
        </p:nvSpPr>
        <p:spPr>
          <a:xfrm flipH="true" flipV="false" rot="5400000">
            <a:off x="7407938" y="7281137"/>
            <a:ext cx="569785" cy="775218"/>
          </a:xfrm>
          <a:custGeom>
            <a:avLst/>
            <a:gdLst/>
            <a:ahLst/>
            <a:cxnLst/>
            <a:rect r="r" b="b" t="t" l="l"/>
            <a:pathLst>
              <a:path h="775218" w="569785">
                <a:moveTo>
                  <a:pt x="569785" y="0"/>
                </a:moveTo>
                <a:lnTo>
                  <a:pt x="0" y="0"/>
                </a:lnTo>
                <a:lnTo>
                  <a:pt x="0" y="775218"/>
                </a:lnTo>
                <a:lnTo>
                  <a:pt x="569785" y="775218"/>
                </a:lnTo>
                <a:lnTo>
                  <a:pt x="569785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4" id="44"/>
          <p:cNvSpPr/>
          <p:nvPr/>
        </p:nvSpPr>
        <p:spPr>
          <a:xfrm flipH="true" flipV="false" rot="5400000">
            <a:off x="12617847" y="7281137"/>
            <a:ext cx="569785" cy="775218"/>
          </a:xfrm>
          <a:custGeom>
            <a:avLst/>
            <a:gdLst/>
            <a:ahLst/>
            <a:cxnLst/>
            <a:rect r="r" b="b" t="t" l="l"/>
            <a:pathLst>
              <a:path h="775218" w="569785">
                <a:moveTo>
                  <a:pt x="569785" y="0"/>
                </a:moveTo>
                <a:lnTo>
                  <a:pt x="0" y="0"/>
                </a:lnTo>
                <a:lnTo>
                  <a:pt x="0" y="775218"/>
                </a:lnTo>
                <a:lnTo>
                  <a:pt x="569785" y="775218"/>
                </a:lnTo>
                <a:lnTo>
                  <a:pt x="569785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5" id="45"/>
          <p:cNvSpPr/>
          <p:nvPr/>
        </p:nvSpPr>
        <p:spPr>
          <a:xfrm flipH="false" flipV="false" rot="4419585">
            <a:off x="13656911" y="5704550"/>
            <a:ext cx="569785" cy="775218"/>
          </a:xfrm>
          <a:custGeom>
            <a:avLst/>
            <a:gdLst/>
            <a:ahLst/>
            <a:cxnLst/>
            <a:rect r="r" b="b" t="t" l="l"/>
            <a:pathLst>
              <a:path h="775218" w="569785">
                <a:moveTo>
                  <a:pt x="0" y="0"/>
                </a:moveTo>
                <a:lnTo>
                  <a:pt x="569785" y="0"/>
                </a:lnTo>
                <a:lnTo>
                  <a:pt x="569785" y="775219"/>
                </a:lnTo>
                <a:lnTo>
                  <a:pt x="0" y="775219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6" id="46"/>
          <p:cNvSpPr/>
          <p:nvPr/>
        </p:nvSpPr>
        <p:spPr>
          <a:xfrm flipH="false" flipV="false" rot="0">
            <a:off x="2623666" y="4944092"/>
            <a:ext cx="618320" cy="398816"/>
          </a:xfrm>
          <a:custGeom>
            <a:avLst/>
            <a:gdLst/>
            <a:ahLst/>
            <a:cxnLst/>
            <a:rect r="r" b="b" t="t" l="l"/>
            <a:pathLst>
              <a:path h="398816" w="618320">
                <a:moveTo>
                  <a:pt x="0" y="0"/>
                </a:moveTo>
                <a:lnTo>
                  <a:pt x="618320" y="0"/>
                </a:lnTo>
                <a:lnTo>
                  <a:pt x="618320" y="398816"/>
                </a:lnTo>
                <a:lnTo>
                  <a:pt x="0" y="39881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7" id="47"/>
          <p:cNvSpPr/>
          <p:nvPr/>
        </p:nvSpPr>
        <p:spPr>
          <a:xfrm flipH="false" flipV="false" rot="0">
            <a:off x="7615196" y="4902587"/>
            <a:ext cx="553630" cy="583536"/>
          </a:xfrm>
          <a:custGeom>
            <a:avLst/>
            <a:gdLst/>
            <a:ahLst/>
            <a:cxnLst/>
            <a:rect r="r" b="b" t="t" l="l"/>
            <a:pathLst>
              <a:path h="583536" w="553630">
                <a:moveTo>
                  <a:pt x="0" y="0"/>
                </a:moveTo>
                <a:lnTo>
                  <a:pt x="553629" y="0"/>
                </a:lnTo>
                <a:lnTo>
                  <a:pt x="553629" y="583535"/>
                </a:lnTo>
                <a:lnTo>
                  <a:pt x="0" y="583535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8" id="48"/>
          <p:cNvSpPr/>
          <p:nvPr/>
        </p:nvSpPr>
        <p:spPr>
          <a:xfrm flipH="false" flipV="false" rot="0">
            <a:off x="10098756" y="5981636"/>
            <a:ext cx="586813" cy="460649"/>
          </a:xfrm>
          <a:custGeom>
            <a:avLst/>
            <a:gdLst/>
            <a:ahLst/>
            <a:cxnLst/>
            <a:rect r="r" b="b" t="t" l="l"/>
            <a:pathLst>
              <a:path h="460649" w="586813">
                <a:moveTo>
                  <a:pt x="0" y="0"/>
                </a:moveTo>
                <a:lnTo>
                  <a:pt x="586813" y="0"/>
                </a:lnTo>
                <a:lnTo>
                  <a:pt x="586813" y="460649"/>
                </a:lnTo>
                <a:lnTo>
                  <a:pt x="0" y="46064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49" id="49"/>
          <p:cNvSpPr/>
          <p:nvPr/>
        </p:nvSpPr>
        <p:spPr>
          <a:xfrm flipH="false" flipV="false" rot="0">
            <a:off x="12625275" y="4961993"/>
            <a:ext cx="459495" cy="464723"/>
          </a:xfrm>
          <a:custGeom>
            <a:avLst/>
            <a:gdLst/>
            <a:ahLst/>
            <a:cxnLst/>
            <a:rect r="r" b="b" t="t" l="l"/>
            <a:pathLst>
              <a:path h="464723" w="459495">
                <a:moveTo>
                  <a:pt x="0" y="0"/>
                </a:moveTo>
                <a:lnTo>
                  <a:pt x="459495" y="0"/>
                </a:lnTo>
                <a:lnTo>
                  <a:pt x="459495" y="464723"/>
                </a:lnTo>
                <a:lnTo>
                  <a:pt x="0" y="464723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TextBox 50" id="50"/>
          <p:cNvSpPr txBox="true"/>
          <p:nvPr/>
        </p:nvSpPr>
        <p:spPr>
          <a:xfrm rot="0">
            <a:off x="1465732" y="3610932"/>
            <a:ext cx="2934187" cy="2971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Profitability, growth, risks.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1465732" y="2866128"/>
            <a:ext cx="2934187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18738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Summarize key findings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6424917" y="3347140"/>
            <a:ext cx="2934187" cy="61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Prepare for financial scrutiny.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6424917" y="2866128"/>
            <a:ext cx="2934187" cy="3476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9CC147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Anticipate questions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11387929" y="3694803"/>
            <a:ext cx="2934187" cy="61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Charts, infographics, minimal text.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1387929" y="2866128"/>
            <a:ext cx="2934187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DD8033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Use compelling visuals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3962057" y="8991863"/>
            <a:ext cx="2934187" cy="61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Strategies moving forward.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3962057" y="8163188"/>
            <a:ext cx="2934187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44A796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Provide clear action points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8925069" y="8991863"/>
            <a:ext cx="2934187" cy="61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Unique financial strengths.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8925069" y="8163188"/>
            <a:ext cx="2934187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18738C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Showcase competitive advantage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888081" y="8991863"/>
            <a:ext cx="2934187" cy="6115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Build trust with stakeholders.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3888081" y="8163188"/>
            <a:ext cx="2934187" cy="695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b="true">
                <a:solidFill>
                  <a:srgbClr val="D9514B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Focus on transparency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3451771" y="933450"/>
            <a:ext cx="11384459" cy="8877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 b="true">
                <a:solidFill>
                  <a:srgbClr val="000000"/>
                </a:solidFill>
                <a:latin typeface="Helvetica World Bold"/>
                <a:ea typeface="Helvetica World Bold"/>
                <a:cs typeface="Helvetica World Bold"/>
                <a:sym typeface="Helvetica World Bold"/>
              </a:rPr>
              <a:t>Prepare for Investor &amp; Board Meetings 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5510416" y="1949858"/>
            <a:ext cx="7267168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343434"/>
                </a:solidFill>
                <a:latin typeface="Canva Sans"/>
                <a:ea typeface="Canva Sans"/>
                <a:cs typeface="Canva Sans"/>
                <a:sym typeface="Canva Sans"/>
              </a:rPr>
              <a:t>Lorem ipsum dolor sit amet, consectetur adipiscing elit.</a:t>
            </a:r>
          </a:p>
        </p:txBody>
      </p:sp>
      <p:sp>
        <p:nvSpPr>
          <p:cNvPr name="Freeform 64" id="64"/>
          <p:cNvSpPr/>
          <p:nvPr/>
        </p:nvSpPr>
        <p:spPr>
          <a:xfrm flipH="false" flipV="false" rot="0">
            <a:off x="-826988" y="8736310"/>
            <a:ext cx="2522487" cy="2169339"/>
          </a:xfrm>
          <a:custGeom>
            <a:avLst/>
            <a:gdLst/>
            <a:ahLst/>
            <a:cxnLst/>
            <a:rect r="r" b="b" t="t" l="l"/>
            <a:pathLst>
              <a:path h="2169339" w="2522487">
                <a:moveTo>
                  <a:pt x="0" y="0"/>
                </a:moveTo>
                <a:lnTo>
                  <a:pt x="2522488" y="0"/>
                </a:lnTo>
                <a:lnTo>
                  <a:pt x="2522488" y="2169339"/>
                </a:lnTo>
                <a:lnTo>
                  <a:pt x="0" y="2169339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alphaModFix amt="12000"/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65" id="65"/>
          <p:cNvSpPr/>
          <p:nvPr/>
        </p:nvSpPr>
        <p:spPr>
          <a:xfrm flipH="false" flipV="false" rot="0">
            <a:off x="17663926" y="1482233"/>
            <a:ext cx="1248148" cy="1329585"/>
          </a:xfrm>
          <a:custGeom>
            <a:avLst/>
            <a:gdLst/>
            <a:ahLst/>
            <a:cxnLst/>
            <a:rect r="r" b="b" t="t" l="l"/>
            <a:pathLst>
              <a:path h="1329585" w="1248148">
                <a:moveTo>
                  <a:pt x="0" y="0"/>
                </a:moveTo>
                <a:lnTo>
                  <a:pt x="1248148" y="0"/>
                </a:lnTo>
                <a:lnTo>
                  <a:pt x="1248148" y="1329585"/>
                </a:lnTo>
                <a:lnTo>
                  <a:pt x="0" y="1329585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alphaModFix amt="12000"/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DAGtpc-Ue9E</dc:identifier>
  <dcterms:modified xsi:type="dcterms:W3CDTF">2011-08-01T06:04:30Z</dcterms:modified>
  <cp:revision>1</cp:revision>
</cp:coreProperties>
</file>